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53"/>
  </p:handoutMasterIdLst>
  <p:sldIdLst>
    <p:sldId id="359" r:id="rId3"/>
    <p:sldId id="316" r:id="rId4"/>
    <p:sldId id="633" r:id="rId5"/>
    <p:sldId id="257" r:id="rId7"/>
    <p:sldId id="258" r:id="rId8"/>
    <p:sldId id="259" r:id="rId9"/>
    <p:sldId id="260" r:id="rId10"/>
    <p:sldId id="261" r:id="rId11"/>
    <p:sldId id="269" r:id="rId12"/>
    <p:sldId id="339" r:id="rId13"/>
    <p:sldId id="270" r:id="rId14"/>
    <p:sldId id="271" r:id="rId15"/>
    <p:sldId id="272" r:id="rId16"/>
    <p:sldId id="592" r:id="rId17"/>
    <p:sldId id="593" r:id="rId18"/>
    <p:sldId id="594" r:id="rId19"/>
    <p:sldId id="595" r:id="rId20"/>
    <p:sldId id="596" r:id="rId21"/>
    <p:sldId id="597" r:id="rId22"/>
    <p:sldId id="598" r:id="rId23"/>
    <p:sldId id="599" r:id="rId24"/>
    <p:sldId id="600" r:id="rId25"/>
    <p:sldId id="601" r:id="rId26"/>
    <p:sldId id="602" r:id="rId27"/>
    <p:sldId id="603" r:id="rId28"/>
    <p:sldId id="604" r:id="rId29"/>
    <p:sldId id="605" r:id="rId30"/>
    <p:sldId id="606" r:id="rId31"/>
    <p:sldId id="607" r:id="rId32"/>
    <p:sldId id="608" r:id="rId33"/>
    <p:sldId id="609" r:id="rId34"/>
    <p:sldId id="610" r:id="rId35"/>
    <p:sldId id="611" r:id="rId36"/>
    <p:sldId id="612" r:id="rId37"/>
    <p:sldId id="613" r:id="rId38"/>
    <p:sldId id="614" r:id="rId39"/>
    <p:sldId id="615" r:id="rId40"/>
    <p:sldId id="616" r:id="rId41"/>
    <p:sldId id="617" r:id="rId42"/>
    <p:sldId id="618" r:id="rId43"/>
    <p:sldId id="624" r:id="rId44"/>
    <p:sldId id="625" r:id="rId45"/>
    <p:sldId id="626" r:id="rId46"/>
    <p:sldId id="627" r:id="rId47"/>
    <p:sldId id="628" r:id="rId48"/>
    <p:sldId id="629" r:id="rId49"/>
    <p:sldId id="630" r:id="rId50"/>
    <p:sldId id="631" r:id="rId51"/>
    <p:sldId id="319" r:id="rId52"/>
    <p:sldId id="370" r:id="rId53"/>
    <p:sldId id="367" r:id="rId54"/>
    <p:sldId id="368" r:id="rId55"/>
    <p:sldId id="343" r:id="rId56"/>
    <p:sldId id="340" r:id="rId57"/>
    <p:sldId id="262" r:id="rId58"/>
    <p:sldId id="334" r:id="rId59"/>
    <p:sldId id="278" r:id="rId60"/>
    <p:sldId id="277" r:id="rId61"/>
    <p:sldId id="279" r:id="rId62"/>
    <p:sldId id="280" r:id="rId63"/>
    <p:sldId id="281" r:id="rId64"/>
    <p:sldId id="283" r:id="rId65"/>
    <p:sldId id="362" r:id="rId66"/>
    <p:sldId id="293" r:id="rId67"/>
    <p:sldId id="361" r:id="rId68"/>
    <p:sldId id="296" r:id="rId69"/>
    <p:sldId id="345" r:id="rId70"/>
    <p:sldId id="346" r:id="rId71"/>
    <p:sldId id="295" r:id="rId72"/>
    <p:sldId id="297" r:id="rId73"/>
    <p:sldId id="322" r:id="rId74"/>
    <p:sldId id="336" r:id="rId75"/>
    <p:sldId id="451" r:id="rId76"/>
    <p:sldId id="298" r:id="rId77"/>
    <p:sldId id="273" r:id="rId78"/>
    <p:sldId id="325" r:id="rId79"/>
    <p:sldId id="326" r:id="rId80"/>
    <p:sldId id="511" r:id="rId81"/>
    <p:sldId id="512" r:id="rId82"/>
    <p:sldId id="360" r:id="rId83"/>
    <p:sldId id="300" r:id="rId84"/>
    <p:sldId id="513" r:id="rId85"/>
    <p:sldId id="514" r:id="rId86"/>
    <p:sldId id="515" r:id="rId87"/>
    <p:sldId id="516" r:id="rId88"/>
    <p:sldId id="517" r:id="rId89"/>
    <p:sldId id="528" r:id="rId90"/>
    <p:sldId id="518" r:id="rId91"/>
    <p:sldId id="301" r:id="rId92"/>
    <p:sldId id="363" r:id="rId93"/>
    <p:sldId id="376" r:id="rId94"/>
    <p:sldId id="378" r:id="rId95"/>
    <p:sldId id="380" r:id="rId96"/>
    <p:sldId id="382" r:id="rId97"/>
    <p:sldId id="302" r:id="rId98"/>
    <p:sldId id="371" r:id="rId99"/>
    <p:sldId id="303" r:id="rId100"/>
    <p:sldId id="304" r:id="rId101"/>
    <p:sldId id="519" r:id="rId102"/>
    <p:sldId id="520" r:id="rId103"/>
    <p:sldId id="521" r:id="rId104"/>
    <p:sldId id="522" r:id="rId105"/>
    <p:sldId id="523" r:id="rId106"/>
    <p:sldId id="524" r:id="rId107"/>
    <p:sldId id="525" r:id="rId108"/>
    <p:sldId id="526" r:id="rId109"/>
    <p:sldId id="305" r:id="rId110"/>
    <p:sldId id="372" r:id="rId111"/>
    <p:sldId id="503" r:id="rId112"/>
    <p:sldId id="504" r:id="rId113"/>
    <p:sldId id="505" r:id="rId114"/>
    <p:sldId id="506" r:id="rId115"/>
    <p:sldId id="507" r:id="rId116"/>
    <p:sldId id="508" r:id="rId117"/>
    <p:sldId id="509" r:id="rId118"/>
    <p:sldId id="510" r:id="rId119"/>
    <p:sldId id="306" r:id="rId120"/>
    <p:sldId id="347" r:id="rId121"/>
    <p:sldId id="348" r:id="rId122"/>
    <p:sldId id="349" r:id="rId123"/>
    <p:sldId id="350" r:id="rId124"/>
    <p:sldId id="351" r:id="rId125"/>
    <p:sldId id="352" r:id="rId126"/>
    <p:sldId id="353" r:id="rId127"/>
    <p:sldId id="354" r:id="rId128"/>
    <p:sldId id="355" r:id="rId129"/>
    <p:sldId id="356" r:id="rId130"/>
    <p:sldId id="357" r:id="rId131"/>
    <p:sldId id="358" r:id="rId132"/>
    <p:sldId id="364" r:id="rId133"/>
    <p:sldId id="307" r:id="rId134"/>
    <p:sldId id="373" r:id="rId135"/>
    <p:sldId id="383" r:id="rId136"/>
    <p:sldId id="384" r:id="rId137"/>
    <p:sldId id="308" r:id="rId138"/>
    <p:sldId id="365" r:id="rId139"/>
    <p:sldId id="309" r:id="rId140"/>
    <p:sldId id="311" r:id="rId141"/>
    <p:sldId id="310" r:id="rId142"/>
    <p:sldId id="374" r:id="rId143"/>
    <p:sldId id="327" r:id="rId144"/>
    <p:sldId id="328" r:id="rId145"/>
    <p:sldId id="386" r:id="rId146"/>
    <p:sldId id="366" r:id="rId147"/>
    <p:sldId id="338" r:id="rId148"/>
    <p:sldId id="312" r:id="rId149"/>
    <p:sldId id="313" r:id="rId150"/>
    <p:sldId id="314" r:id="rId151"/>
    <p:sldId id="315" r:id="rId152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rgbClr val="1D0401"/>
        </a:solidFill>
        <a:latin typeface="Times New Roman" panose="02020603050405020304" pitchFamily="18" charset="0"/>
        <a:ea typeface="PMingLiU" panose="02020500000000000000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602"/>
    <a:srgbClr val="1D0401"/>
    <a:srgbClr val="0C0C12"/>
    <a:srgbClr val="3204B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 showGuides="1">
      <p:cViewPr varScale="1">
        <p:scale>
          <a:sx n="79" d="100"/>
          <a:sy n="79" d="100"/>
        </p:scale>
        <p:origin x="-888" y="-90"/>
      </p:cViewPr>
      <p:guideLst>
        <p:guide orient="horz" pos="212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16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6" Type="http://schemas.openxmlformats.org/officeDocument/2006/relationships/tableStyles" Target="tableStyles.xml"/><Relationship Id="rId155" Type="http://schemas.openxmlformats.org/officeDocument/2006/relationships/viewProps" Target="viewProps.xml"/><Relationship Id="rId154" Type="http://schemas.openxmlformats.org/officeDocument/2006/relationships/presProps" Target="presProps.xml"/><Relationship Id="rId153" Type="http://schemas.openxmlformats.org/officeDocument/2006/relationships/handoutMaster" Target="handoutMasters/handoutMaster1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white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1D0401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E0D6F6D-6939-4A99-90CA-A76048CD9D5C}" type="datetimeFigureOut">
              <a:rPr kumimoji="1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D0401"/>
                </a:solidFill>
                <a:effectLst/>
                <a:uLnTx/>
                <a:uFillTx/>
                <a:latin typeface="Times New Roman" panose="02020603050405020304" pitchFamily="18" charset="0"/>
                <a:ea typeface="PMingLiU" panose="02020500000000000000" pitchFamily="18" charset="-120"/>
                <a:cs typeface="+mn-cs"/>
              </a:rPr>
            </a:fld>
            <a:endParaRPr kumimoji="1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1D0401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sz="1200" b="0" i="0" u="none" strike="noStrike" kern="1200" cap="none" spc="0" normalizeH="0" baseline="0" noProof="0" smtClean="0">
              <a:ln>
                <a:noFill/>
              </a:ln>
              <a:solidFill>
                <a:srgbClr val="1D0401"/>
              </a:solidFill>
              <a:effectLst/>
              <a:uLnTx/>
              <a:uFillTx/>
              <a:latin typeface="Times New Roman" panose="02020603050405020304" pitchFamily="18" charset="0"/>
              <a:ea typeface="PMingLiU" panose="02020500000000000000" pitchFamily="18" charset="-120"/>
              <a:cs typeface="+mn-cs"/>
            </a:endParaRPr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ar-SA" altLang="x-none" sz="1200" dirty="0">
                <a:cs typeface="Times New Roman" panose="02020603050405020304" pitchFamily="18" charset="0"/>
              </a:rPr>
            </a:fld>
            <a:endParaRPr lang="ar-SA" altLang="x-none" sz="1200" dirty="0"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80898" name="Slide Image Placeholder 8089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0899" name="Text Placeholder 8089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شريحة عنوان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318"/>
          <p:cNvGrpSpPr/>
          <p:nvPr/>
        </p:nvGrpSpPr>
        <p:grpSpPr>
          <a:xfrm>
            <a:off x="0" y="107950"/>
            <a:ext cx="9101138" cy="6750050"/>
            <a:chOff x="0" y="68"/>
            <a:chExt cx="5733" cy="4252"/>
          </a:xfrm>
        </p:grpSpPr>
        <p:grpSp>
          <p:nvGrpSpPr>
            <p:cNvPr id="2057" name="Group 313"/>
            <p:cNvGrpSpPr/>
            <p:nvPr/>
          </p:nvGrpSpPr>
          <p:grpSpPr>
            <a:xfrm>
              <a:off x="0" y="68"/>
              <a:ext cx="6556" cy="4088"/>
              <a:chOff x="0" y="68"/>
              <a:chExt cx="6556" cy="4088"/>
            </a:xfrm>
          </p:grpSpPr>
          <p:grpSp>
            <p:nvGrpSpPr>
              <p:cNvPr id="2089" name="Group 312"/>
              <p:cNvGrpSpPr/>
              <p:nvPr userDrawn="1"/>
            </p:nvGrpSpPr>
            <p:grpSpPr>
              <a:xfrm>
                <a:off x="0" y="144"/>
                <a:ext cx="6556" cy="4012"/>
                <a:chOff x="0" y="144"/>
                <a:chExt cx="6556" cy="4012"/>
              </a:xfrm>
            </p:grpSpPr>
            <p:sp>
              <p:nvSpPr>
                <p:cNvPr id="2102" name="Line 94"/>
                <p:cNvSpPr/>
                <p:nvPr/>
              </p:nvSpPr>
              <p:spPr>
                <a:xfrm rot="-5400000">
                  <a:off x="195" y="395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03" name="Line 95"/>
                <p:cNvSpPr/>
                <p:nvPr/>
              </p:nvSpPr>
              <p:spPr>
                <a:xfrm rot="-5400000">
                  <a:off x="195" y="896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04" name="Line 96"/>
                <p:cNvSpPr/>
                <p:nvPr/>
              </p:nvSpPr>
              <p:spPr>
                <a:xfrm rot="-5400000">
                  <a:off x="195" y="141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05" name="Line 97"/>
                <p:cNvSpPr/>
                <p:nvPr/>
              </p:nvSpPr>
              <p:spPr>
                <a:xfrm rot="-5400000">
                  <a:off x="195" y="1918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06" name="Line 98"/>
                <p:cNvSpPr/>
                <p:nvPr/>
              </p:nvSpPr>
              <p:spPr>
                <a:xfrm rot="-5400000">
                  <a:off x="195" y="2438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07" name="Line 99"/>
                <p:cNvSpPr/>
                <p:nvPr/>
              </p:nvSpPr>
              <p:spPr>
                <a:xfrm rot="-5400000">
                  <a:off x="195" y="2939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08" name="Line 100"/>
                <p:cNvSpPr/>
                <p:nvPr/>
              </p:nvSpPr>
              <p:spPr>
                <a:xfrm rot="-5400000">
                  <a:off x="195" y="3460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09" name="Line 101"/>
                <p:cNvSpPr/>
                <p:nvPr/>
              </p:nvSpPr>
              <p:spPr>
                <a:xfrm rot="-5400000">
                  <a:off x="195" y="3961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grpSp>
              <p:nvGrpSpPr>
                <p:cNvPr id="2110" name="Group 311"/>
                <p:cNvGrpSpPr/>
                <p:nvPr userDrawn="1"/>
              </p:nvGrpSpPr>
              <p:grpSpPr>
                <a:xfrm>
                  <a:off x="483" y="144"/>
                  <a:ext cx="1801" cy="4012"/>
                  <a:chOff x="483" y="144"/>
                  <a:chExt cx="1801" cy="4012"/>
                </a:xfrm>
              </p:grpSpPr>
              <p:grpSp>
                <p:nvGrpSpPr>
                  <p:cNvPr id="2259" name="Group 305"/>
                  <p:cNvGrpSpPr/>
                  <p:nvPr userDrawn="1"/>
                </p:nvGrpSpPr>
                <p:grpSpPr>
                  <a:xfrm>
                    <a:off x="483" y="144"/>
                    <a:ext cx="975" cy="947"/>
                    <a:chOff x="483" y="144"/>
                    <a:chExt cx="975" cy="947"/>
                  </a:xfrm>
                </p:grpSpPr>
                <p:sp>
                  <p:nvSpPr>
                    <p:cNvPr id="2287" name="Line 104"/>
                    <p:cNvSpPr/>
                    <p:nvPr/>
                  </p:nvSpPr>
                  <p:spPr>
                    <a:xfrm>
                      <a:off x="483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88" name="Line 105"/>
                    <p:cNvSpPr/>
                    <p:nvPr/>
                  </p:nvSpPr>
                  <p:spPr>
                    <a:xfrm>
                      <a:off x="984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89" name="Line 106"/>
                    <p:cNvSpPr/>
                    <p:nvPr/>
                  </p:nvSpPr>
                  <p:spPr>
                    <a:xfrm>
                      <a:off x="984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90" name="Line 107"/>
                    <p:cNvSpPr/>
                    <p:nvPr/>
                  </p:nvSpPr>
                  <p:spPr>
                    <a:xfrm>
                      <a:off x="483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91" name="Line 108"/>
                    <p:cNvSpPr/>
                    <p:nvPr/>
                  </p:nvSpPr>
                  <p:spPr>
                    <a:xfrm rot="-5400000">
                      <a:off x="734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92" name="Line 109"/>
                    <p:cNvSpPr/>
                    <p:nvPr/>
                  </p:nvSpPr>
                  <p:spPr>
                    <a:xfrm rot="-5400000">
                      <a:off x="1263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93" name="Line 110"/>
                    <p:cNvSpPr/>
                    <p:nvPr/>
                  </p:nvSpPr>
                  <p:spPr>
                    <a:xfrm rot="-5400000">
                      <a:off x="1263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94" name="Line 111"/>
                    <p:cNvSpPr/>
                    <p:nvPr/>
                  </p:nvSpPr>
                  <p:spPr>
                    <a:xfrm rot="-5400000">
                      <a:off x="734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260" name="Group 112"/>
                  <p:cNvGrpSpPr/>
                  <p:nvPr/>
                </p:nvGrpSpPr>
                <p:grpSpPr>
                  <a:xfrm>
                    <a:off x="604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279" name="Line 113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80" name="Line 114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81" name="Line 115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82" name="Line 116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83" name="Line 117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84" name="Line 118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85" name="Line 119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86" name="Line 120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261" name="Group 121"/>
                  <p:cNvGrpSpPr/>
                  <p:nvPr/>
                </p:nvGrpSpPr>
                <p:grpSpPr>
                  <a:xfrm>
                    <a:off x="604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271" name="Line 122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72" name="Line 123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73" name="Line 124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74" name="Line 125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75" name="Line 126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76" name="Line 127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77" name="Line 128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78" name="Line 129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262" name="Group 130"/>
                  <p:cNvGrpSpPr/>
                  <p:nvPr/>
                </p:nvGrpSpPr>
                <p:grpSpPr>
                  <a:xfrm>
                    <a:off x="604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263" name="Line 131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64" name="Line 132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65" name="Line 133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66" name="Line 134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67" name="Line 135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68" name="Line 136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69" name="Line 137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70" name="Line 138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  <p:grpSp>
              <p:nvGrpSpPr>
                <p:cNvPr id="2111" name="Group 310"/>
                <p:cNvGrpSpPr/>
                <p:nvPr userDrawn="1"/>
              </p:nvGrpSpPr>
              <p:grpSpPr>
                <a:xfrm>
                  <a:off x="1551" y="144"/>
                  <a:ext cx="1801" cy="4012"/>
                  <a:chOff x="1551" y="144"/>
                  <a:chExt cx="1801" cy="4012"/>
                </a:xfrm>
              </p:grpSpPr>
              <p:grpSp>
                <p:nvGrpSpPr>
                  <p:cNvPr id="2223" name="Group 304"/>
                  <p:cNvGrpSpPr/>
                  <p:nvPr userDrawn="1"/>
                </p:nvGrpSpPr>
                <p:grpSpPr>
                  <a:xfrm>
                    <a:off x="1551" y="144"/>
                    <a:ext cx="975" cy="947"/>
                    <a:chOff x="1551" y="144"/>
                    <a:chExt cx="975" cy="947"/>
                  </a:xfrm>
                </p:grpSpPr>
                <p:sp>
                  <p:nvSpPr>
                    <p:cNvPr id="2251" name="Line 141"/>
                    <p:cNvSpPr/>
                    <p:nvPr/>
                  </p:nvSpPr>
                  <p:spPr>
                    <a:xfrm>
                      <a:off x="1551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52" name="Line 142"/>
                    <p:cNvSpPr/>
                    <p:nvPr/>
                  </p:nvSpPr>
                  <p:spPr>
                    <a:xfrm>
                      <a:off x="2052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53" name="Line 143"/>
                    <p:cNvSpPr/>
                    <p:nvPr/>
                  </p:nvSpPr>
                  <p:spPr>
                    <a:xfrm>
                      <a:off x="2052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54" name="Line 144"/>
                    <p:cNvSpPr/>
                    <p:nvPr/>
                  </p:nvSpPr>
                  <p:spPr>
                    <a:xfrm>
                      <a:off x="1551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55" name="Line 145"/>
                    <p:cNvSpPr/>
                    <p:nvPr/>
                  </p:nvSpPr>
                  <p:spPr>
                    <a:xfrm rot="-5400000">
                      <a:off x="1802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56" name="Line 146"/>
                    <p:cNvSpPr/>
                    <p:nvPr/>
                  </p:nvSpPr>
                  <p:spPr>
                    <a:xfrm rot="-5400000">
                      <a:off x="2331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57" name="Line 147"/>
                    <p:cNvSpPr/>
                    <p:nvPr/>
                  </p:nvSpPr>
                  <p:spPr>
                    <a:xfrm rot="-5400000">
                      <a:off x="2331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58" name="Line 148"/>
                    <p:cNvSpPr/>
                    <p:nvPr/>
                  </p:nvSpPr>
                  <p:spPr>
                    <a:xfrm rot="-5400000">
                      <a:off x="1802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224" name="Group 149"/>
                  <p:cNvGrpSpPr/>
                  <p:nvPr/>
                </p:nvGrpSpPr>
                <p:grpSpPr>
                  <a:xfrm>
                    <a:off x="1672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243" name="Line 150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44" name="Line 151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45" name="Line 152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46" name="Line 153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47" name="Line 154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48" name="Line 155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49" name="Line 156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50" name="Line 157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225" name="Group 158"/>
                  <p:cNvGrpSpPr/>
                  <p:nvPr/>
                </p:nvGrpSpPr>
                <p:grpSpPr>
                  <a:xfrm>
                    <a:off x="1672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235" name="Line 159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36" name="Line 160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37" name="Line 161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38" name="Line 162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39" name="Line 163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40" name="Line 164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41" name="Line 165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42" name="Line 166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226" name="Group 167"/>
                  <p:cNvGrpSpPr/>
                  <p:nvPr/>
                </p:nvGrpSpPr>
                <p:grpSpPr>
                  <a:xfrm>
                    <a:off x="1672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227" name="Line 168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28" name="Line 169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29" name="Line 170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30" name="Line 171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31" name="Line 172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32" name="Line 173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33" name="Line 174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34" name="Line 175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  <p:grpSp>
              <p:nvGrpSpPr>
                <p:cNvPr id="2112" name="Group 309"/>
                <p:cNvGrpSpPr/>
                <p:nvPr userDrawn="1"/>
              </p:nvGrpSpPr>
              <p:grpSpPr>
                <a:xfrm>
                  <a:off x="2619" y="144"/>
                  <a:ext cx="1801" cy="4012"/>
                  <a:chOff x="2619" y="144"/>
                  <a:chExt cx="1801" cy="4012"/>
                </a:xfrm>
              </p:grpSpPr>
              <p:grpSp>
                <p:nvGrpSpPr>
                  <p:cNvPr id="2187" name="Group 303"/>
                  <p:cNvGrpSpPr/>
                  <p:nvPr userDrawn="1"/>
                </p:nvGrpSpPr>
                <p:grpSpPr>
                  <a:xfrm>
                    <a:off x="2619" y="144"/>
                    <a:ext cx="975" cy="947"/>
                    <a:chOff x="2619" y="144"/>
                    <a:chExt cx="975" cy="947"/>
                  </a:xfrm>
                </p:grpSpPr>
                <p:sp>
                  <p:nvSpPr>
                    <p:cNvPr id="2215" name="Line 178"/>
                    <p:cNvSpPr/>
                    <p:nvPr/>
                  </p:nvSpPr>
                  <p:spPr>
                    <a:xfrm>
                      <a:off x="2619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16" name="Line 179"/>
                    <p:cNvSpPr/>
                    <p:nvPr/>
                  </p:nvSpPr>
                  <p:spPr>
                    <a:xfrm>
                      <a:off x="3120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17" name="Line 180"/>
                    <p:cNvSpPr/>
                    <p:nvPr/>
                  </p:nvSpPr>
                  <p:spPr>
                    <a:xfrm>
                      <a:off x="3120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18" name="Line 181"/>
                    <p:cNvSpPr/>
                    <p:nvPr/>
                  </p:nvSpPr>
                  <p:spPr>
                    <a:xfrm>
                      <a:off x="2619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19" name="Line 182"/>
                    <p:cNvSpPr/>
                    <p:nvPr/>
                  </p:nvSpPr>
                  <p:spPr>
                    <a:xfrm rot="-5400000">
                      <a:off x="2870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20" name="Line 183"/>
                    <p:cNvSpPr/>
                    <p:nvPr/>
                  </p:nvSpPr>
                  <p:spPr>
                    <a:xfrm rot="-5400000">
                      <a:off x="3399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21" name="Line 184"/>
                    <p:cNvSpPr/>
                    <p:nvPr/>
                  </p:nvSpPr>
                  <p:spPr>
                    <a:xfrm rot="-5400000">
                      <a:off x="3399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22" name="Line 185"/>
                    <p:cNvSpPr/>
                    <p:nvPr/>
                  </p:nvSpPr>
                  <p:spPr>
                    <a:xfrm rot="-5400000">
                      <a:off x="2870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188" name="Group 186"/>
                  <p:cNvGrpSpPr/>
                  <p:nvPr/>
                </p:nvGrpSpPr>
                <p:grpSpPr>
                  <a:xfrm>
                    <a:off x="2740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207" name="Line 187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08" name="Line 188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09" name="Line 189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10" name="Line 190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11" name="Line 191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12" name="Line 192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13" name="Line 193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14" name="Line 194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189" name="Group 195"/>
                  <p:cNvGrpSpPr/>
                  <p:nvPr/>
                </p:nvGrpSpPr>
                <p:grpSpPr>
                  <a:xfrm>
                    <a:off x="2740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99" name="Line 196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00" name="Line 197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01" name="Line 198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02" name="Line 199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03" name="Line 200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04" name="Line 201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05" name="Line 202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206" name="Line 203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190" name="Group 204"/>
                  <p:cNvGrpSpPr/>
                  <p:nvPr/>
                </p:nvGrpSpPr>
                <p:grpSpPr>
                  <a:xfrm>
                    <a:off x="2740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91" name="Line 205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92" name="Line 206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93" name="Line 207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94" name="Line 208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95" name="Line 209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96" name="Line 210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97" name="Line 211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98" name="Line 212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  <p:grpSp>
              <p:nvGrpSpPr>
                <p:cNvPr id="2113" name="Group 308"/>
                <p:cNvGrpSpPr/>
                <p:nvPr userDrawn="1"/>
              </p:nvGrpSpPr>
              <p:grpSpPr>
                <a:xfrm>
                  <a:off x="3687" y="144"/>
                  <a:ext cx="1801" cy="4012"/>
                  <a:chOff x="3687" y="144"/>
                  <a:chExt cx="1801" cy="4012"/>
                </a:xfrm>
              </p:grpSpPr>
              <p:grpSp>
                <p:nvGrpSpPr>
                  <p:cNvPr id="2151" name="Group 302"/>
                  <p:cNvGrpSpPr/>
                  <p:nvPr userDrawn="1"/>
                </p:nvGrpSpPr>
                <p:grpSpPr>
                  <a:xfrm>
                    <a:off x="3687" y="144"/>
                    <a:ext cx="975" cy="947"/>
                    <a:chOff x="3687" y="144"/>
                    <a:chExt cx="975" cy="947"/>
                  </a:xfrm>
                </p:grpSpPr>
                <p:sp>
                  <p:nvSpPr>
                    <p:cNvPr id="2179" name="Line 215"/>
                    <p:cNvSpPr/>
                    <p:nvPr/>
                  </p:nvSpPr>
                  <p:spPr>
                    <a:xfrm>
                      <a:off x="3687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80" name="Line 216"/>
                    <p:cNvSpPr/>
                    <p:nvPr/>
                  </p:nvSpPr>
                  <p:spPr>
                    <a:xfrm>
                      <a:off x="4188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81" name="Line 217"/>
                    <p:cNvSpPr/>
                    <p:nvPr/>
                  </p:nvSpPr>
                  <p:spPr>
                    <a:xfrm>
                      <a:off x="4188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82" name="Line 218"/>
                    <p:cNvSpPr/>
                    <p:nvPr/>
                  </p:nvSpPr>
                  <p:spPr>
                    <a:xfrm>
                      <a:off x="3687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83" name="Line 219"/>
                    <p:cNvSpPr/>
                    <p:nvPr/>
                  </p:nvSpPr>
                  <p:spPr>
                    <a:xfrm rot="-5400000">
                      <a:off x="3938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84" name="Line 220"/>
                    <p:cNvSpPr/>
                    <p:nvPr/>
                  </p:nvSpPr>
                  <p:spPr>
                    <a:xfrm rot="-5400000">
                      <a:off x="4467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85" name="Line 221"/>
                    <p:cNvSpPr/>
                    <p:nvPr/>
                  </p:nvSpPr>
                  <p:spPr>
                    <a:xfrm rot="-5400000">
                      <a:off x="4467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86" name="Line 222"/>
                    <p:cNvSpPr/>
                    <p:nvPr/>
                  </p:nvSpPr>
                  <p:spPr>
                    <a:xfrm rot="-5400000">
                      <a:off x="3938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152" name="Group 223"/>
                  <p:cNvGrpSpPr/>
                  <p:nvPr/>
                </p:nvGrpSpPr>
                <p:grpSpPr>
                  <a:xfrm>
                    <a:off x="3808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71" name="Line 224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72" name="Line 225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73" name="Line 226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74" name="Line 227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75" name="Line 228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76" name="Line 229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77" name="Line 230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78" name="Line 231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153" name="Group 232"/>
                  <p:cNvGrpSpPr/>
                  <p:nvPr/>
                </p:nvGrpSpPr>
                <p:grpSpPr>
                  <a:xfrm>
                    <a:off x="3808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63" name="Line 233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64" name="Line 234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65" name="Line 235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66" name="Line 236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67" name="Line 237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68" name="Line 238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69" name="Line 239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70" name="Line 240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154" name="Group 241"/>
                  <p:cNvGrpSpPr/>
                  <p:nvPr/>
                </p:nvGrpSpPr>
                <p:grpSpPr>
                  <a:xfrm>
                    <a:off x="3808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55" name="Line 242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56" name="Line 243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57" name="Line 244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58" name="Line 245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59" name="Line 246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60" name="Line 247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61" name="Line 248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62" name="Line 249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  <p:grpSp>
              <p:nvGrpSpPr>
                <p:cNvPr id="2114" name="Group 307"/>
                <p:cNvGrpSpPr/>
                <p:nvPr userDrawn="1"/>
              </p:nvGrpSpPr>
              <p:grpSpPr>
                <a:xfrm>
                  <a:off x="4755" y="144"/>
                  <a:ext cx="1801" cy="4012"/>
                  <a:chOff x="4755" y="144"/>
                  <a:chExt cx="1801" cy="4012"/>
                </a:xfrm>
              </p:grpSpPr>
              <p:grpSp>
                <p:nvGrpSpPr>
                  <p:cNvPr id="2115" name="Group 301"/>
                  <p:cNvGrpSpPr/>
                  <p:nvPr userDrawn="1"/>
                </p:nvGrpSpPr>
                <p:grpSpPr>
                  <a:xfrm>
                    <a:off x="4755" y="144"/>
                    <a:ext cx="975" cy="947"/>
                    <a:chOff x="4755" y="144"/>
                    <a:chExt cx="975" cy="947"/>
                  </a:xfrm>
                </p:grpSpPr>
                <p:sp>
                  <p:nvSpPr>
                    <p:cNvPr id="2143" name="Line 252"/>
                    <p:cNvSpPr/>
                    <p:nvPr/>
                  </p:nvSpPr>
                  <p:spPr>
                    <a:xfrm>
                      <a:off x="4755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44" name="Line 253"/>
                    <p:cNvSpPr/>
                    <p:nvPr/>
                  </p:nvSpPr>
                  <p:spPr>
                    <a:xfrm>
                      <a:off x="5256" y="144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45" name="Line 254"/>
                    <p:cNvSpPr/>
                    <p:nvPr/>
                  </p:nvSpPr>
                  <p:spPr>
                    <a:xfrm>
                      <a:off x="5256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46" name="Line 255"/>
                    <p:cNvSpPr/>
                    <p:nvPr/>
                  </p:nvSpPr>
                  <p:spPr>
                    <a:xfrm>
                      <a:off x="4755" y="64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47" name="Line 256"/>
                    <p:cNvSpPr/>
                    <p:nvPr/>
                  </p:nvSpPr>
                  <p:spPr>
                    <a:xfrm rot="-5400000">
                      <a:off x="5006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48" name="Line 257"/>
                    <p:cNvSpPr/>
                    <p:nvPr/>
                  </p:nvSpPr>
                  <p:spPr>
                    <a:xfrm rot="-5400000">
                      <a:off x="5535" y="395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49" name="Line 258"/>
                    <p:cNvSpPr/>
                    <p:nvPr/>
                  </p:nvSpPr>
                  <p:spPr>
                    <a:xfrm rot="-5400000">
                      <a:off x="5535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50" name="Line 259"/>
                    <p:cNvSpPr/>
                    <p:nvPr/>
                  </p:nvSpPr>
                  <p:spPr>
                    <a:xfrm rot="-5400000">
                      <a:off x="5006" y="896"/>
                      <a:ext cx="0" cy="390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116" name="Group 260"/>
                  <p:cNvGrpSpPr/>
                  <p:nvPr/>
                </p:nvGrpSpPr>
                <p:grpSpPr>
                  <a:xfrm>
                    <a:off x="4876" y="1166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35" name="Line 261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36" name="Line 262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37" name="Line 263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38" name="Line 264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39" name="Line 265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40" name="Line 266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41" name="Line 267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42" name="Line 268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117" name="Group 269"/>
                  <p:cNvGrpSpPr/>
                  <p:nvPr/>
                </p:nvGrpSpPr>
                <p:grpSpPr>
                  <a:xfrm>
                    <a:off x="4876" y="2187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27" name="Line 270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28" name="Line 271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29" name="Line 272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30" name="Line 273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31" name="Line 274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32" name="Line 275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33" name="Line 276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34" name="Line 277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  <p:grpSp>
                <p:nvGrpSpPr>
                  <p:cNvPr id="2118" name="Group 278"/>
                  <p:cNvGrpSpPr/>
                  <p:nvPr/>
                </p:nvGrpSpPr>
                <p:grpSpPr>
                  <a:xfrm>
                    <a:off x="4876" y="3209"/>
                    <a:ext cx="1680" cy="947"/>
                    <a:chOff x="288" y="528"/>
                    <a:chExt cx="1680" cy="1632"/>
                  </a:xfrm>
                </p:grpSpPr>
                <p:sp>
                  <p:nvSpPr>
                    <p:cNvPr id="2119" name="Line 279"/>
                    <p:cNvSpPr/>
                    <p:nvPr/>
                  </p:nvSpPr>
                  <p:spPr>
                    <a:xfrm>
                      <a:off x="288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20" name="Line 280"/>
                    <p:cNvSpPr/>
                    <p:nvPr/>
                  </p:nvSpPr>
                  <p:spPr>
                    <a:xfrm>
                      <a:off x="1152" y="528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21" name="Line 281"/>
                    <p:cNvSpPr/>
                    <p:nvPr/>
                  </p:nvSpPr>
                  <p:spPr>
                    <a:xfrm>
                      <a:off x="1152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22" name="Line 282"/>
                    <p:cNvSpPr/>
                    <p:nvPr/>
                  </p:nvSpPr>
                  <p:spPr>
                    <a:xfrm>
                      <a:off x="288" y="1392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23" name="Line 283"/>
                    <p:cNvSpPr/>
                    <p:nvPr/>
                  </p:nvSpPr>
                  <p:spPr>
                    <a:xfrm rot="-5400000">
                      <a:off x="720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24" name="Line 284"/>
                    <p:cNvSpPr/>
                    <p:nvPr/>
                  </p:nvSpPr>
                  <p:spPr>
                    <a:xfrm rot="-5400000">
                      <a:off x="1632" y="960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25" name="Line 285"/>
                    <p:cNvSpPr/>
                    <p:nvPr/>
                  </p:nvSpPr>
                  <p:spPr>
                    <a:xfrm rot="-5400000">
                      <a:off x="1632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  <p:sp>
                  <p:nvSpPr>
                    <p:cNvPr id="2126" name="Line 286"/>
                    <p:cNvSpPr/>
                    <p:nvPr/>
                  </p:nvSpPr>
                  <p:spPr>
                    <a:xfrm rot="-5400000">
                      <a:off x="720" y="1824"/>
                      <a:ext cx="0" cy="672"/>
                    </a:xfrm>
                    <a:prstGeom prst="line">
                      <a:avLst/>
                    </a:prstGeom>
                    <a:ln w="28575" cap="flat" cmpd="sng">
                      <a:pattFill prst="pct25">
                        <a:fgClr>
                          <a:schemeClr val="bg2"/>
                        </a:fgClr>
                        <a:bgClr>
                          <a:schemeClr val="bg1"/>
                        </a:bgClr>
                      </a:pattFill>
                      <a:prstDash val="solid"/>
                      <a:headEnd type="none" w="med" len="med"/>
                      <a:tailEnd type="none" w="med" len="med"/>
                    </a:ln>
                  </p:spPr>
                </p:sp>
              </p:grpSp>
            </p:grpSp>
          </p:grpSp>
          <p:grpSp>
            <p:nvGrpSpPr>
              <p:cNvPr id="2090" name="Group 306"/>
              <p:cNvGrpSpPr/>
              <p:nvPr userDrawn="1"/>
            </p:nvGrpSpPr>
            <p:grpSpPr>
              <a:xfrm>
                <a:off x="3" y="68"/>
                <a:ext cx="5730" cy="0"/>
                <a:chOff x="3" y="68"/>
                <a:chExt cx="5730" cy="0"/>
              </a:xfrm>
            </p:grpSpPr>
            <p:sp>
              <p:nvSpPr>
                <p:cNvPr id="2091" name="Line 290"/>
                <p:cNvSpPr/>
                <p:nvPr userDrawn="1"/>
              </p:nvSpPr>
              <p:spPr>
                <a:xfrm rot="-5400000">
                  <a:off x="198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092" name="Line 291"/>
                <p:cNvSpPr/>
                <p:nvPr userDrawn="1"/>
              </p:nvSpPr>
              <p:spPr>
                <a:xfrm rot="-5400000">
                  <a:off x="737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093" name="Line 292"/>
                <p:cNvSpPr/>
                <p:nvPr userDrawn="1"/>
              </p:nvSpPr>
              <p:spPr>
                <a:xfrm rot="-5400000">
                  <a:off x="1266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094" name="Line 293"/>
                <p:cNvSpPr/>
                <p:nvPr userDrawn="1"/>
              </p:nvSpPr>
              <p:spPr>
                <a:xfrm rot="-5400000">
                  <a:off x="1805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095" name="Line 294"/>
                <p:cNvSpPr/>
                <p:nvPr userDrawn="1"/>
              </p:nvSpPr>
              <p:spPr>
                <a:xfrm rot="-5400000">
                  <a:off x="2334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096" name="Line 295"/>
                <p:cNvSpPr/>
                <p:nvPr userDrawn="1"/>
              </p:nvSpPr>
              <p:spPr>
                <a:xfrm rot="-5400000">
                  <a:off x="2873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097" name="Line 296"/>
                <p:cNvSpPr/>
                <p:nvPr userDrawn="1"/>
              </p:nvSpPr>
              <p:spPr>
                <a:xfrm rot="-5400000">
                  <a:off x="3402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098" name="Line 297"/>
                <p:cNvSpPr/>
                <p:nvPr userDrawn="1"/>
              </p:nvSpPr>
              <p:spPr>
                <a:xfrm rot="-5400000">
                  <a:off x="3941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099" name="Line 298"/>
                <p:cNvSpPr/>
                <p:nvPr userDrawn="1"/>
              </p:nvSpPr>
              <p:spPr>
                <a:xfrm rot="-5400000">
                  <a:off x="4470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00" name="Line 299"/>
                <p:cNvSpPr/>
                <p:nvPr userDrawn="1"/>
              </p:nvSpPr>
              <p:spPr>
                <a:xfrm rot="-5400000">
                  <a:off x="5009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01" name="Line 300"/>
                <p:cNvSpPr/>
                <p:nvPr userDrawn="1"/>
              </p:nvSpPr>
              <p:spPr>
                <a:xfrm rot="-5400000">
                  <a:off x="5538" y="-127"/>
                  <a:ext cx="0" cy="390"/>
                </a:xfrm>
                <a:prstGeom prst="line">
                  <a:avLst/>
                </a:prstGeom>
                <a:ln w="28575" cap="flat" cmpd="sng">
                  <a:pattFill prst="pct25">
                    <a:fgClr>
                      <a:schemeClr val="bg2"/>
                    </a:fgClr>
                    <a:bgClr>
                      <a:schemeClr val="bg1"/>
                    </a:bgClr>
                  </a:patt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2058" name="Group 315"/>
            <p:cNvGrpSpPr/>
            <p:nvPr/>
          </p:nvGrpSpPr>
          <p:grpSpPr>
            <a:xfrm>
              <a:off x="336" y="1200"/>
              <a:ext cx="5088" cy="1056"/>
              <a:chOff x="336" y="1200"/>
              <a:chExt cx="5088" cy="1056"/>
            </a:xfrm>
          </p:grpSpPr>
          <p:sp>
            <p:nvSpPr>
              <p:cNvPr id="92" name="Rectangle 9"/>
              <p:cNvSpPr>
                <a:spLocks noChangeArrowheads="1"/>
              </p:cNvSpPr>
              <p:nvPr/>
            </p:nvSpPr>
            <p:spPr bwMode="auto">
              <a:xfrm>
                <a:off x="2880" y="1200"/>
                <a:ext cx="2544" cy="528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1D040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93" name="Rectangle 10"/>
              <p:cNvSpPr>
                <a:spLocks noChangeArrowheads="1"/>
              </p:cNvSpPr>
              <p:nvPr/>
            </p:nvSpPr>
            <p:spPr bwMode="auto">
              <a:xfrm>
                <a:off x="2880" y="1728"/>
                <a:ext cx="2544" cy="528"/>
              </a:xfrm>
              <a:prstGeom prst="rect">
                <a:avLst/>
              </a:prstGeom>
              <a:solidFill>
                <a:schemeClr val="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1D040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94" name="Rectangle 11"/>
              <p:cNvSpPr>
                <a:spLocks noChangeArrowheads="1"/>
              </p:cNvSpPr>
              <p:nvPr/>
            </p:nvSpPr>
            <p:spPr bwMode="auto">
              <a:xfrm>
                <a:off x="336" y="1728"/>
                <a:ext cx="2544" cy="528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1D040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95" name="Rectangle 12"/>
              <p:cNvSpPr>
                <a:spLocks noChangeArrowheads="1"/>
              </p:cNvSpPr>
              <p:nvPr/>
            </p:nvSpPr>
            <p:spPr bwMode="auto">
              <a:xfrm>
                <a:off x="336" y="1200"/>
                <a:ext cx="2544" cy="528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1D040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PMingLiU" panose="02020500000000000000" pitchFamily="18" charset="-120"/>
                  <a:cs typeface="+mn-cs"/>
                </a:endParaRPr>
              </a:p>
            </p:txBody>
          </p:sp>
          <p:sp>
            <p:nvSpPr>
              <p:cNvPr id="96" name="Rectangle 13"/>
              <p:cNvSpPr>
                <a:spLocks noChangeArrowheads="1"/>
              </p:cNvSpPr>
              <p:nvPr/>
            </p:nvSpPr>
            <p:spPr bwMode="white">
              <a:xfrm>
                <a:off x="432" y="1296"/>
                <a:ext cx="4896" cy="86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en-US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1D040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PMingLiU" panose="02020500000000000000" pitchFamily="18" charset="-120"/>
                  <a:cs typeface="+mn-cs"/>
                </a:endParaRPr>
              </a:p>
            </p:txBody>
          </p:sp>
        </p:grpSp>
        <p:grpSp>
          <p:nvGrpSpPr>
            <p:cNvPr id="2059" name="Group 287"/>
            <p:cNvGrpSpPr/>
            <p:nvPr/>
          </p:nvGrpSpPr>
          <p:grpSpPr>
            <a:xfrm>
              <a:off x="192" y="4273"/>
              <a:ext cx="5328" cy="47"/>
              <a:chOff x="192" y="3840"/>
              <a:chExt cx="5328" cy="47"/>
            </a:xfrm>
          </p:grpSpPr>
          <p:grpSp>
            <p:nvGrpSpPr>
              <p:cNvPr id="2060" name="Group 73"/>
              <p:cNvGrpSpPr/>
              <p:nvPr userDrawn="1"/>
            </p:nvGrpSpPr>
            <p:grpSpPr>
              <a:xfrm>
                <a:off x="192" y="3840"/>
                <a:ext cx="624" cy="47"/>
                <a:chOff x="624" y="3706"/>
                <a:chExt cx="1056" cy="106"/>
              </a:xfrm>
            </p:grpSpPr>
            <p:sp>
              <p:nvSpPr>
                <p:cNvPr id="90" name="Rectangle 16"/>
                <p:cNvSpPr>
                  <a:spLocks noChangeArrowheads="1"/>
                </p:cNvSpPr>
                <p:nvPr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91" name="Rectangle 17"/>
                <p:cNvSpPr>
                  <a:spLocks noChangeArrowheads="1"/>
                </p:cNvSpPr>
                <p:nvPr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2061" name="Group 72"/>
              <p:cNvGrpSpPr/>
              <p:nvPr userDrawn="1"/>
            </p:nvGrpSpPr>
            <p:grpSpPr>
              <a:xfrm>
                <a:off x="864" y="3840"/>
                <a:ext cx="624" cy="47"/>
                <a:chOff x="624" y="3600"/>
                <a:chExt cx="1056" cy="106"/>
              </a:xfrm>
            </p:grpSpPr>
            <p:sp>
              <p:nvSpPr>
                <p:cNvPr id="88" name="Rectangle 15"/>
                <p:cNvSpPr>
                  <a:spLocks noChangeArrowheads="1"/>
                </p:cNvSpPr>
                <p:nvPr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9" name="Rectangle 18"/>
                <p:cNvSpPr>
                  <a:spLocks noChangeArrowheads="1"/>
                </p:cNvSpPr>
                <p:nvPr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2062" name="Group 74"/>
              <p:cNvGrpSpPr/>
              <p:nvPr userDrawn="1"/>
            </p:nvGrpSpPr>
            <p:grpSpPr>
              <a:xfrm>
                <a:off x="1536" y="3840"/>
                <a:ext cx="624" cy="47"/>
                <a:chOff x="624" y="3706"/>
                <a:chExt cx="1056" cy="106"/>
              </a:xfrm>
            </p:grpSpPr>
            <p:sp>
              <p:nvSpPr>
                <p:cNvPr id="86" name="Rectangle 75"/>
                <p:cNvSpPr>
                  <a:spLocks noChangeArrowheads="1"/>
                </p:cNvSpPr>
                <p:nvPr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7" name="Rectangle 76"/>
                <p:cNvSpPr>
                  <a:spLocks noChangeArrowheads="1"/>
                </p:cNvSpPr>
                <p:nvPr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2063" name="Group 77"/>
              <p:cNvGrpSpPr/>
              <p:nvPr userDrawn="1"/>
            </p:nvGrpSpPr>
            <p:grpSpPr>
              <a:xfrm>
                <a:off x="2208" y="3840"/>
                <a:ext cx="624" cy="47"/>
                <a:chOff x="624" y="3600"/>
                <a:chExt cx="1056" cy="106"/>
              </a:xfrm>
            </p:grpSpPr>
            <p:sp>
              <p:nvSpPr>
                <p:cNvPr id="84" name="Rectangle 78"/>
                <p:cNvSpPr>
                  <a:spLocks noChangeArrowheads="1"/>
                </p:cNvSpPr>
                <p:nvPr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5" name="Rectangle 79"/>
                <p:cNvSpPr>
                  <a:spLocks noChangeArrowheads="1"/>
                </p:cNvSpPr>
                <p:nvPr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2064" name="Group 80"/>
              <p:cNvGrpSpPr/>
              <p:nvPr userDrawn="1"/>
            </p:nvGrpSpPr>
            <p:grpSpPr>
              <a:xfrm>
                <a:off x="2880" y="3840"/>
                <a:ext cx="624" cy="47"/>
                <a:chOff x="624" y="3706"/>
                <a:chExt cx="1056" cy="106"/>
              </a:xfrm>
            </p:grpSpPr>
            <p:sp>
              <p:nvSpPr>
                <p:cNvPr id="82" name="Rectangle 81"/>
                <p:cNvSpPr>
                  <a:spLocks noChangeArrowheads="1"/>
                </p:cNvSpPr>
                <p:nvPr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3" name="Rectangle 82"/>
                <p:cNvSpPr>
                  <a:spLocks noChangeArrowheads="1"/>
                </p:cNvSpPr>
                <p:nvPr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2065" name="Group 83"/>
              <p:cNvGrpSpPr/>
              <p:nvPr userDrawn="1"/>
            </p:nvGrpSpPr>
            <p:grpSpPr>
              <a:xfrm>
                <a:off x="3552" y="3840"/>
                <a:ext cx="624" cy="47"/>
                <a:chOff x="624" y="3600"/>
                <a:chExt cx="1056" cy="106"/>
              </a:xfrm>
            </p:grpSpPr>
            <p:sp>
              <p:nvSpPr>
                <p:cNvPr id="80" name="Rectangle 84"/>
                <p:cNvSpPr>
                  <a:spLocks noChangeArrowheads="1"/>
                </p:cNvSpPr>
                <p:nvPr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1" name="Rectangle 85"/>
                <p:cNvSpPr>
                  <a:spLocks noChangeArrowheads="1"/>
                </p:cNvSpPr>
                <p:nvPr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2066" name="Group 86"/>
              <p:cNvGrpSpPr/>
              <p:nvPr userDrawn="1"/>
            </p:nvGrpSpPr>
            <p:grpSpPr>
              <a:xfrm>
                <a:off x="4224" y="3840"/>
                <a:ext cx="624" cy="47"/>
                <a:chOff x="624" y="3706"/>
                <a:chExt cx="1056" cy="106"/>
              </a:xfrm>
            </p:grpSpPr>
            <p:sp>
              <p:nvSpPr>
                <p:cNvPr id="78" name="Rectangle 87"/>
                <p:cNvSpPr>
                  <a:spLocks noChangeArrowheads="1"/>
                </p:cNvSpPr>
                <p:nvPr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9" name="Rectangle 88"/>
                <p:cNvSpPr>
                  <a:spLocks noChangeArrowheads="1"/>
                </p:cNvSpPr>
                <p:nvPr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2067" name="Group 89"/>
              <p:cNvGrpSpPr/>
              <p:nvPr userDrawn="1"/>
            </p:nvGrpSpPr>
            <p:grpSpPr>
              <a:xfrm>
                <a:off x="4896" y="3840"/>
                <a:ext cx="624" cy="47"/>
                <a:chOff x="624" y="3600"/>
                <a:chExt cx="1056" cy="106"/>
              </a:xfrm>
            </p:grpSpPr>
            <p:sp>
              <p:nvSpPr>
                <p:cNvPr id="76" name="Rectangle 90"/>
                <p:cNvSpPr>
                  <a:spLocks noChangeArrowheads="1"/>
                </p:cNvSpPr>
                <p:nvPr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77" name="Rectangle 91"/>
                <p:cNvSpPr>
                  <a:spLocks noChangeArrowheads="1"/>
                </p:cNvSpPr>
                <p:nvPr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</p:grpSp>
      </p:grpSp>
      <p:pic>
        <p:nvPicPr>
          <p:cNvPr id="2051" name="Picture 319" descr="posbul1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113" y="3403600"/>
            <a:ext cx="246062" cy="246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  <a:endParaRPr lang="zh-TW" altLang="en-US"/>
          </a:p>
        </p:txBody>
      </p:sp>
      <p:sp>
        <p:nvSpPr>
          <p:cNvPr id="3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p>
            <a:endParaRPr lang="en-US" altLang="zh-TW" dirty="0">
              <a:latin typeface="Arial Narrow" panose="020B0506020202030204" pitchFamily="34" charset="0"/>
            </a:endParaRPr>
          </a:p>
        </p:txBody>
      </p:sp>
      <p:sp>
        <p:nvSpPr>
          <p:cNvPr id="3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algn="ctr"/>
            <a:endParaRPr lang="en-US" altLang="zh-TW" dirty="0">
              <a:latin typeface="Arial Narrow" panose="020B0506020202030204" pitchFamily="34" charset="0"/>
            </a:endParaRPr>
          </a:p>
        </p:txBody>
      </p:sp>
      <p:sp>
        <p:nvSpPr>
          <p:cNvPr id="3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p>
            <a:pPr algn="r">
              <a:buNone/>
            </a:pPr>
            <a:fld id="{9A0DB2DC-4C9A-4742-B13C-FB6460FD3503}" type="slidenum">
              <a:rPr lang="ar-SA" altLang="en-US" dirty="0">
                <a:latin typeface="Arial Narrow" panose="020B0506020202030204" pitchFamily="34" charset="0"/>
                <a:cs typeface="Arial" panose="020B0604020202020204" pitchFamily="34" charset="0"/>
              </a:rPr>
            </a:fld>
            <a:endParaRPr lang="ar-SA" altLang="en-US" dirty="0">
              <a:latin typeface="Arial Narrow" panose="020B050602020203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 hasCustomPrompt="1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 hasCustomPrompt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  <a:p>
            <a:pPr lvl="1"/>
            <a:r>
              <a:rPr lang="ar-SA" smtClean="0"/>
              <a:t>المستوى الثاني</a:t>
            </a:r>
            <a:endParaRPr lang="ar-SA" smtClean="0"/>
          </a:p>
          <a:p>
            <a:pPr lvl="2"/>
            <a:r>
              <a:rPr lang="ar-SA" smtClean="0"/>
              <a:t>المستوى الثالث</a:t>
            </a:r>
            <a:endParaRPr lang="ar-SA" smtClean="0"/>
          </a:p>
          <a:p>
            <a:pPr lvl="3"/>
            <a:r>
              <a:rPr lang="ar-SA" smtClean="0"/>
              <a:t>المستوى الرابع</a:t>
            </a:r>
            <a:endParaRPr lang="ar-SA" smtClean="0"/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Tx/>
              <a:buNone/>
              <a:defRPr/>
            </a:pPr>
            <a:endParaRPr kumimoji="1" 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  <a:endParaRPr lang="ar-SA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hangingPunct="1"/>
            <a:endParaRPr lang="en-US" alt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91"/>
          <p:cNvGrpSpPr/>
          <p:nvPr/>
        </p:nvGrpSpPr>
        <p:grpSpPr>
          <a:xfrm>
            <a:off x="215900" y="76200"/>
            <a:ext cx="8686800" cy="6781800"/>
            <a:chOff x="136" y="48"/>
            <a:chExt cx="5472" cy="4272"/>
          </a:xfrm>
        </p:grpSpPr>
        <p:grpSp>
          <p:nvGrpSpPr>
            <p:cNvPr id="1032" name="Group 201"/>
            <p:cNvGrpSpPr/>
            <p:nvPr userDrawn="1"/>
          </p:nvGrpSpPr>
          <p:grpSpPr>
            <a:xfrm>
              <a:off x="136" y="48"/>
              <a:ext cx="5472" cy="212"/>
              <a:chOff x="136" y="48"/>
              <a:chExt cx="5472" cy="212"/>
            </a:xfrm>
          </p:grpSpPr>
          <p:grpSp>
            <p:nvGrpSpPr>
              <p:cNvPr id="1058" name="Group 202"/>
              <p:cNvGrpSpPr/>
              <p:nvPr/>
            </p:nvGrpSpPr>
            <p:grpSpPr>
              <a:xfrm>
                <a:off x="136" y="48"/>
                <a:ext cx="1056" cy="212"/>
                <a:chOff x="2544" y="2160"/>
                <a:chExt cx="1920" cy="384"/>
              </a:xfrm>
            </p:grpSpPr>
            <p:sp>
              <p:nvSpPr>
                <p:cNvPr id="1227" name="Rectangle 203"/>
                <p:cNvSpPr>
                  <a:spLocks noChangeArrowheads="1"/>
                </p:cNvSpPr>
                <p:nvPr/>
              </p:nvSpPr>
              <p:spPr bwMode="auto">
                <a:xfrm>
                  <a:off x="3504" y="2160"/>
                  <a:ext cx="960" cy="192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28" name="Rectangle 204"/>
                <p:cNvSpPr>
                  <a:spLocks noChangeArrowheads="1"/>
                </p:cNvSpPr>
                <p:nvPr/>
              </p:nvSpPr>
              <p:spPr bwMode="auto">
                <a:xfrm>
                  <a:off x="3504" y="2352"/>
                  <a:ext cx="960" cy="19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29" name="Rectangle 205"/>
                <p:cNvSpPr>
                  <a:spLocks noChangeArrowheads="1"/>
                </p:cNvSpPr>
                <p:nvPr/>
              </p:nvSpPr>
              <p:spPr bwMode="auto">
                <a:xfrm>
                  <a:off x="2544" y="2352"/>
                  <a:ext cx="960" cy="192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30" name="Rectangle 206"/>
                <p:cNvSpPr>
                  <a:spLocks noChangeArrowheads="1"/>
                </p:cNvSpPr>
                <p:nvPr/>
              </p:nvSpPr>
              <p:spPr bwMode="auto">
                <a:xfrm>
                  <a:off x="2544" y="2160"/>
                  <a:ext cx="960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31" name="Rectangle 207"/>
                <p:cNvSpPr>
                  <a:spLocks noChangeArrowheads="1"/>
                </p:cNvSpPr>
                <p:nvPr/>
              </p:nvSpPr>
              <p:spPr bwMode="auto">
                <a:xfrm>
                  <a:off x="2640" y="2256"/>
                  <a:ext cx="1728" cy="19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59" name="Group 208"/>
              <p:cNvGrpSpPr/>
              <p:nvPr/>
            </p:nvGrpSpPr>
            <p:grpSpPr>
              <a:xfrm>
                <a:off x="1240" y="48"/>
                <a:ext cx="1056" cy="212"/>
                <a:chOff x="2544" y="2160"/>
                <a:chExt cx="1920" cy="384"/>
              </a:xfrm>
            </p:grpSpPr>
            <p:sp>
              <p:nvSpPr>
                <p:cNvPr id="1233" name="Rectangle 209"/>
                <p:cNvSpPr>
                  <a:spLocks noChangeArrowheads="1"/>
                </p:cNvSpPr>
                <p:nvPr/>
              </p:nvSpPr>
              <p:spPr bwMode="auto">
                <a:xfrm>
                  <a:off x="3504" y="2160"/>
                  <a:ext cx="960" cy="192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34" name="Rectangle 210"/>
                <p:cNvSpPr>
                  <a:spLocks noChangeArrowheads="1"/>
                </p:cNvSpPr>
                <p:nvPr/>
              </p:nvSpPr>
              <p:spPr bwMode="auto">
                <a:xfrm>
                  <a:off x="3504" y="2352"/>
                  <a:ext cx="960" cy="19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35" name="Rectangle 211"/>
                <p:cNvSpPr>
                  <a:spLocks noChangeArrowheads="1"/>
                </p:cNvSpPr>
                <p:nvPr/>
              </p:nvSpPr>
              <p:spPr bwMode="auto">
                <a:xfrm>
                  <a:off x="2544" y="2352"/>
                  <a:ext cx="960" cy="192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36" name="Rectangle 212"/>
                <p:cNvSpPr>
                  <a:spLocks noChangeArrowheads="1"/>
                </p:cNvSpPr>
                <p:nvPr/>
              </p:nvSpPr>
              <p:spPr bwMode="auto">
                <a:xfrm>
                  <a:off x="2544" y="2160"/>
                  <a:ext cx="960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37" name="Rectangle 213"/>
                <p:cNvSpPr>
                  <a:spLocks noChangeArrowheads="1"/>
                </p:cNvSpPr>
                <p:nvPr/>
              </p:nvSpPr>
              <p:spPr bwMode="auto">
                <a:xfrm>
                  <a:off x="2640" y="2256"/>
                  <a:ext cx="1728" cy="19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60" name="Group 214"/>
              <p:cNvGrpSpPr/>
              <p:nvPr/>
            </p:nvGrpSpPr>
            <p:grpSpPr>
              <a:xfrm>
                <a:off x="2344" y="48"/>
                <a:ext cx="1056" cy="212"/>
                <a:chOff x="2544" y="2160"/>
                <a:chExt cx="1920" cy="384"/>
              </a:xfrm>
            </p:grpSpPr>
            <p:sp>
              <p:nvSpPr>
                <p:cNvPr id="1239" name="Rectangle 215"/>
                <p:cNvSpPr>
                  <a:spLocks noChangeArrowheads="1"/>
                </p:cNvSpPr>
                <p:nvPr/>
              </p:nvSpPr>
              <p:spPr bwMode="auto">
                <a:xfrm>
                  <a:off x="3504" y="2160"/>
                  <a:ext cx="960" cy="192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40" name="Rectangle 216"/>
                <p:cNvSpPr>
                  <a:spLocks noChangeArrowheads="1"/>
                </p:cNvSpPr>
                <p:nvPr/>
              </p:nvSpPr>
              <p:spPr bwMode="auto">
                <a:xfrm>
                  <a:off x="3504" y="2352"/>
                  <a:ext cx="960" cy="19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41" name="Rectangle 217"/>
                <p:cNvSpPr>
                  <a:spLocks noChangeArrowheads="1"/>
                </p:cNvSpPr>
                <p:nvPr/>
              </p:nvSpPr>
              <p:spPr bwMode="auto">
                <a:xfrm>
                  <a:off x="2544" y="2352"/>
                  <a:ext cx="960" cy="192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42" name="Rectangle 218"/>
                <p:cNvSpPr>
                  <a:spLocks noChangeArrowheads="1"/>
                </p:cNvSpPr>
                <p:nvPr/>
              </p:nvSpPr>
              <p:spPr bwMode="auto">
                <a:xfrm>
                  <a:off x="2544" y="2160"/>
                  <a:ext cx="960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43" name="Rectangle 219"/>
                <p:cNvSpPr>
                  <a:spLocks noChangeArrowheads="1"/>
                </p:cNvSpPr>
                <p:nvPr/>
              </p:nvSpPr>
              <p:spPr bwMode="auto">
                <a:xfrm>
                  <a:off x="2640" y="2256"/>
                  <a:ext cx="1728" cy="19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61" name="Group 220"/>
              <p:cNvGrpSpPr/>
              <p:nvPr/>
            </p:nvGrpSpPr>
            <p:grpSpPr>
              <a:xfrm>
                <a:off x="3448" y="48"/>
                <a:ext cx="1056" cy="212"/>
                <a:chOff x="2544" y="2160"/>
                <a:chExt cx="1920" cy="384"/>
              </a:xfrm>
            </p:grpSpPr>
            <p:sp>
              <p:nvSpPr>
                <p:cNvPr id="1245" name="Rectangle 221"/>
                <p:cNvSpPr>
                  <a:spLocks noChangeArrowheads="1"/>
                </p:cNvSpPr>
                <p:nvPr/>
              </p:nvSpPr>
              <p:spPr bwMode="auto">
                <a:xfrm>
                  <a:off x="3504" y="2160"/>
                  <a:ext cx="960" cy="192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46" name="Rectangle 222"/>
                <p:cNvSpPr>
                  <a:spLocks noChangeArrowheads="1"/>
                </p:cNvSpPr>
                <p:nvPr/>
              </p:nvSpPr>
              <p:spPr bwMode="auto">
                <a:xfrm>
                  <a:off x="3504" y="2352"/>
                  <a:ext cx="960" cy="19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47" name="Rectangle 223"/>
                <p:cNvSpPr>
                  <a:spLocks noChangeArrowheads="1"/>
                </p:cNvSpPr>
                <p:nvPr/>
              </p:nvSpPr>
              <p:spPr bwMode="auto">
                <a:xfrm>
                  <a:off x="2544" y="2352"/>
                  <a:ext cx="960" cy="192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48" name="Rectangle 224"/>
                <p:cNvSpPr>
                  <a:spLocks noChangeArrowheads="1"/>
                </p:cNvSpPr>
                <p:nvPr/>
              </p:nvSpPr>
              <p:spPr bwMode="auto">
                <a:xfrm>
                  <a:off x="2544" y="2160"/>
                  <a:ext cx="960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49" name="Rectangle 225"/>
                <p:cNvSpPr>
                  <a:spLocks noChangeArrowheads="1"/>
                </p:cNvSpPr>
                <p:nvPr/>
              </p:nvSpPr>
              <p:spPr bwMode="auto">
                <a:xfrm>
                  <a:off x="2640" y="2256"/>
                  <a:ext cx="1728" cy="19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62" name="Group 226"/>
              <p:cNvGrpSpPr/>
              <p:nvPr/>
            </p:nvGrpSpPr>
            <p:grpSpPr>
              <a:xfrm>
                <a:off x="4552" y="48"/>
                <a:ext cx="1056" cy="212"/>
                <a:chOff x="2544" y="2160"/>
                <a:chExt cx="1920" cy="384"/>
              </a:xfrm>
            </p:grpSpPr>
            <p:sp>
              <p:nvSpPr>
                <p:cNvPr id="1251" name="Rectangle 227"/>
                <p:cNvSpPr>
                  <a:spLocks noChangeArrowheads="1"/>
                </p:cNvSpPr>
                <p:nvPr/>
              </p:nvSpPr>
              <p:spPr bwMode="auto">
                <a:xfrm>
                  <a:off x="3504" y="2160"/>
                  <a:ext cx="960" cy="192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52" name="Rectangle 228"/>
                <p:cNvSpPr>
                  <a:spLocks noChangeArrowheads="1"/>
                </p:cNvSpPr>
                <p:nvPr/>
              </p:nvSpPr>
              <p:spPr bwMode="auto">
                <a:xfrm>
                  <a:off x="3504" y="2352"/>
                  <a:ext cx="960" cy="192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53" name="Rectangle 229"/>
                <p:cNvSpPr>
                  <a:spLocks noChangeArrowheads="1"/>
                </p:cNvSpPr>
                <p:nvPr/>
              </p:nvSpPr>
              <p:spPr bwMode="auto">
                <a:xfrm>
                  <a:off x="2544" y="2352"/>
                  <a:ext cx="960" cy="192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54" name="Rectangle 230"/>
                <p:cNvSpPr>
                  <a:spLocks noChangeArrowheads="1"/>
                </p:cNvSpPr>
                <p:nvPr/>
              </p:nvSpPr>
              <p:spPr bwMode="auto">
                <a:xfrm>
                  <a:off x="2544" y="2160"/>
                  <a:ext cx="960" cy="19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55" name="Rectangle 231"/>
                <p:cNvSpPr>
                  <a:spLocks noChangeArrowheads="1"/>
                </p:cNvSpPr>
                <p:nvPr/>
              </p:nvSpPr>
              <p:spPr bwMode="auto">
                <a:xfrm>
                  <a:off x="2640" y="2256"/>
                  <a:ext cx="1728" cy="192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</p:grpSp>
        <p:grpSp>
          <p:nvGrpSpPr>
            <p:cNvPr id="1033" name="Group 289"/>
            <p:cNvGrpSpPr/>
            <p:nvPr userDrawn="1"/>
          </p:nvGrpSpPr>
          <p:grpSpPr>
            <a:xfrm>
              <a:off x="192" y="4273"/>
              <a:ext cx="5328" cy="47"/>
              <a:chOff x="192" y="3840"/>
              <a:chExt cx="5328" cy="47"/>
            </a:xfrm>
          </p:grpSpPr>
          <p:grpSp>
            <p:nvGrpSpPr>
              <p:cNvPr id="1034" name="Group 265"/>
              <p:cNvGrpSpPr/>
              <p:nvPr userDrawn="1"/>
            </p:nvGrpSpPr>
            <p:grpSpPr>
              <a:xfrm>
                <a:off x="192" y="3840"/>
                <a:ext cx="624" cy="47"/>
                <a:chOff x="624" y="3706"/>
                <a:chExt cx="1056" cy="106"/>
              </a:xfrm>
            </p:grpSpPr>
            <p:sp>
              <p:nvSpPr>
                <p:cNvPr id="1290" name="Rectangle 266"/>
                <p:cNvSpPr>
                  <a:spLocks noChangeArrowheads="1"/>
                </p:cNvSpPr>
                <p:nvPr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91" name="Rectangle 267"/>
                <p:cNvSpPr>
                  <a:spLocks noChangeArrowheads="1"/>
                </p:cNvSpPr>
                <p:nvPr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35" name="Group 268"/>
              <p:cNvGrpSpPr/>
              <p:nvPr userDrawn="1"/>
            </p:nvGrpSpPr>
            <p:grpSpPr>
              <a:xfrm>
                <a:off x="864" y="3840"/>
                <a:ext cx="624" cy="47"/>
                <a:chOff x="624" y="3600"/>
                <a:chExt cx="1056" cy="106"/>
              </a:xfrm>
            </p:grpSpPr>
            <p:sp>
              <p:nvSpPr>
                <p:cNvPr id="1293" name="Rectangle 269"/>
                <p:cNvSpPr>
                  <a:spLocks noChangeArrowheads="1"/>
                </p:cNvSpPr>
                <p:nvPr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94" name="Rectangle 270"/>
                <p:cNvSpPr>
                  <a:spLocks noChangeArrowheads="1"/>
                </p:cNvSpPr>
                <p:nvPr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36" name="Group 271"/>
              <p:cNvGrpSpPr/>
              <p:nvPr userDrawn="1"/>
            </p:nvGrpSpPr>
            <p:grpSpPr>
              <a:xfrm>
                <a:off x="1536" y="3840"/>
                <a:ext cx="624" cy="47"/>
                <a:chOff x="624" y="3706"/>
                <a:chExt cx="1056" cy="106"/>
              </a:xfrm>
            </p:grpSpPr>
            <p:sp>
              <p:nvSpPr>
                <p:cNvPr id="1296" name="Rectangle 272"/>
                <p:cNvSpPr>
                  <a:spLocks noChangeArrowheads="1"/>
                </p:cNvSpPr>
                <p:nvPr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297" name="Rectangle 273"/>
                <p:cNvSpPr>
                  <a:spLocks noChangeArrowheads="1"/>
                </p:cNvSpPr>
                <p:nvPr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37" name="Group 274"/>
              <p:cNvGrpSpPr/>
              <p:nvPr userDrawn="1"/>
            </p:nvGrpSpPr>
            <p:grpSpPr>
              <a:xfrm>
                <a:off x="2208" y="3840"/>
                <a:ext cx="624" cy="47"/>
                <a:chOff x="624" y="3600"/>
                <a:chExt cx="1056" cy="106"/>
              </a:xfrm>
            </p:grpSpPr>
            <p:sp>
              <p:nvSpPr>
                <p:cNvPr id="1299" name="Rectangle 275"/>
                <p:cNvSpPr>
                  <a:spLocks noChangeArrowheads="1"/>
                </p:cNvSpPr>
                <p:nvPr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0" name="Rectangle 276"/>
                <p:cNvSpPr>
                  <a:spLocks noChangeArrowheads="1"/>
                </p:cNvSpPr>
                <p:nvPr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38" name="Group 277"/>
              <p:cNvGrpSpPr/>
              <p:nvPr userDrawn="1"/>
            </p:nvGrpSpPr>
            <p:grpSpPr>
              <a:xfrm>
                <a:off x="2880" y="3840"/>
                <a:ext cx="624" cy="47"/>
                <a:chOff x="624" y="3706"/>
                <a:chExt cx="1056" cy="106"/>
              </a:xfrm>
            </p:grpSpPr>
            <p:sp>
              <p:nvSpPr>
                <p:cNvPr id="1302" name="Rectangle 278"/>
                <p:cNvSpPr>
                  <a:spLocks noChangeArrowheads="1"/>
                </p:cNvSpPr>
                <p:nvPr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3" name="Rectangle 279"/>
                <p:cNvSpPr>
                  <a:spLocks noChangeArrowheads="1"/>
                </p:cNvSpPr>
                <p:nvPr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39" name="Group 280"/>
              <p:cNvGrpSpPr/>
              <p:nvPr userDrawn="1"/>
            </p:nvGrpSpPr>
            <p:grpSpPr>
              <a:xfrm>
                <a:off x="3552" y="3840"/>
                <a:ext cx="624" cy="47"/>
                <a:chOff x="624" y="3600"/>
                <a:chExt cx="1056" cy="106"/>
              </a:xfrm>
            </p:grpSpPr>
            <p:sp>
              <p:nvSpPr>
                <p:cNvPr id="1305" name="Rectangle 281"/>
                <p:cNvSpPr>
                  <a:spLocks noChangeArrowheads="1"/>
                </p:cNvSpPr>
                <p:nvPr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6" name="Rectangle 282"/>
                <p:cNvSpPr>
                  <a:spLocks noChangeArrowheads="1"/>
                </p:cNvSpPr>
                <p:nvPr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40" name="Group 283"/>
              <p:cNvGrpSpPr/>
              <p:nvPr userDrawn="1"/>
            </p:nvGrpSpPr>
            <p:grpSpPr>
              <a:xfrm>
                <a:off x="4224" y="3840"/>
                <a:ext cx="624" cy="47"/>
                <a:chOff x="624" y="3706"/>
                <a:chExt cx="1056" cy="106"/>
              </a:xfrm>
            </p:grpSpPr>
            <p:sp>
              <p:nvSpPr>
                <p:cNvPr id="1308" name="Rectangle 284"/>
                <p:cNvSpPr>
                  <a:spLocks noChangeArrowheads="1"/>
                </p:cNvSpPr>
                <p:nvPr/>
              </p:nvSpPr>
              <p:spPr bwMode="ltGray">
                <a:xfrm>
                  <a:off x="1152" y="3706"/>
                  <a:ext cx="528" cy="106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09" name="Rectangle 285"/>
                <p:cNvSpPr>
                  <a:spLocks noChangeArrowheads="1"/>
                </p:cNvSpPr>
                <p:nvPr/>
              </p:nvSpPr>
              <p:spPr bwMode="ltGray">
                <a:xfrm>
                  <a:off x="624" y="3706"/>
                  <a:ext cx="528" cy="106"/>
                </a:xfrm>
                <a:prstGeom prst="rect">
                  <a:avLst/>
                </a:prstGeom>
                <a:solidFill>
                  <a:schemeClr val="folHlink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  <p:grpSp>
            <p:nvGrpSpPr>
              <p:cNvPr id="1041" name="Group 286"/>
              <p:cNvGrpSpPr/>
              <p:nvPr userDrawn="1"/>
            </p:nvGrpSpPr>
            <p:grpSpPr>
              <a:xfrm>
                <a:off x="4896" y="3840"/>
                <a:ext cx="624" cy="47"/>
                <a:chOff x="624" y="3600"/>
                <a:chExt cx="1056" cy="106"/>
              </a:xfrm>
            </p:grpSpPr>
            <p:sp>
              <p:nvSpPr>
                <p:cNvPr id="1311" name="Rectangle 287"/>
                <p:cNvSpPr>
                  <a:spLocks noChangeArrowheads="1"/>
                </p:cNvSpPr>
                <p:nvPr/>
              </p:nvSpPr>
              <p:spPr bwMode="ltGray">
                <a:xfrm>
                  <a:off x="1152" y="3600"/>
                  <a:ext cx="528" cy="106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1312" name="Rectangle 288"/>
                <p:cNvSpPr>
                  <a:spLocks noChangeArrowheads="1"/>
                </p:cNvSpPr>
                <p:nvPr/>
              </p:nvSpPr>
              <p:spPr bwMode="ltGray">
                <a:xfrm>
                  <a:off x="624" y="3600"/>
                  <a:ext cx="528" cy="10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1" lang="en-US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1D040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PMingLiU" panose="02020500000000000000" pitchFamily="18" charset="-120"/>
                    <a:cs typeface="+mn-cs"/>
                  </a:endParaRPr>
                </a:p>
              </p:txBody>
            </p:sp>
          </p:grpSp>
        </p:grpSp>
      </p:grpSp>
      <p:sp>
        <p:nvSpPr>
          <p:cNvPr id="1027" name="Rectangle 2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TW" altLang="en-US" dirty="0"/>
              <a:t>按一下以編輯母片標題樣式</a:t>
            </a:r>
            <a:endParaRPr lang="zh-TW" altLang="en-US" dirty="0"/>
          </a:p>
        </p:txBody>
      </p:sp>
      <p:sp>
        <p:nvSpPr>
          <p:cNvPr id="1028" name="Rectangle 3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TW" altLang="en-US" dirty="0"/>
              <a:t>按一下以編輯母片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  <a:endParaRPr lang="zh-TW" altLang="en-US" dirty="0"/>
          </a:p>
          <a:p>
            <a:pPr lvl="2"/>
            <a:r>
              <a:rPr lang="zh-TW" altLang="en-US" dirty="0"/>
              <a:t>第三層</a:t>
            </a:r>
            <a:endParaRPr lang="zh-TW" altLang="en-US" dirty="0"/>
          </a:p>
          <a:p>
            <a:pPr lvl="3"/>
            <a:r>
              <a:rPr lang="zh-TW" altLang="en-US" dirty="0"/>
              <a:t>第四層</a:t>
            </a:r>
            <a:endParaRPr lang="zh-TW" altLang="en-US" dirty="0"/>
          </a:p>
          <a:p>
            <a:pPr lvl="4"/>
            <a:r>
              <a:rPr lang="zh-TW" altLang="en-US" dirty="0"/>
              <a:t>第五層</a:t>
            </a:r>
            <a:endParaRPr lang="zh-TW" alt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400">
                <a:solidFill>
                  <a:schemeClr val="tx2"/>
                </a:solidFill>
                <a:latin typeface="Arial Narrow" panose="020B0506020202030204" pitchFamily="34" charset="0"/>
              </a:defRPr>
            </a:lvl1pPr>
          </a:lstStyle>
          <a:p>
            <a:pPr lvl="0" eaLnBrk="1" hangingPunct="1"/>
            <a:endParaRPr lang="en-US" altLang="zh-TW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defRPr sz="1400">
                <a:solidFill>
                  <a:schemeClr val="tx2"/>
                </a:solidFill>
                <a:latin typeface="Arial Narrow" panose="020B0506020202030204" pitchFamily="34" charset="0"/>
              </a:defRPr>
            </a:lvl1pPr>
          </a:lstStyle>
          <a:p>
            <a:pPr lvl="0" eaLnBrk="1" hangingPunct="1"/>
            <a:endParaRPr lang="en-US" altLang="zh-TW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>
                <a:solidFill>
                  <a:schemeClr val="tx2"/>
                </a:solidFill>
                <a:latin typeface="Arial Narrow" panose="020B050602020203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ar-SA" altLang="en-US" dirty="0">
                <a:cs typeface="Arial" panose="020B0604020202020204" pitchFamily="34" charset="0"/>
              </a:rPr>
            </a:fld>
            <a:endParaRPr lang="ar-SA" altLang="en-US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PMingLiU" panose="02020500000000000000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PMingLiU" panose="02020500000000000000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PMingLiU" panose="02020500000000000000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PMingLiU" panose="02020500000000000000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PMingLiU" panose="02020500000000000000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PMingLiU" panose="02020500000000000000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PMingLiU" panose="02020500000000000000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PMingLiU" panose="02020500000000000000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5000"/>
        <a:buFont typeface="Wingdings" panose="05000000000000000000" pitchFamily="2" charset="2"/>
        <a:buChar char="l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0.png"/><Relationship Id="rId15" Type="http://schemas.openxmlformats.org/officeDocument/2006/relationships/image" Target="../media/image19.png"/><Relationship Id="rId14" Type="http://schemas.openxmlformats.org/officeDocument/2006/relationships/image" Target="../media/image18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8.png"/><Relationship Id="rId15" Type="http://schemas.openxmlformats.org/officeDocument/2006/relationships/image" Target="../media/image49.png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5.png"/><Relationship Id="rId14" Type="http://schemas.openxmlformats.org/officeDocument/2006/relationships/image" Target="../media/image34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Rectangle 4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anchor="ctr" anchorCtr="0"/>
          <a:p>
            <a:pPr eaLnBrk="1" hangingPunct="1">
              <a:buClrTx/>
              <a:buSzTx/>
              <a:buFontTx/>
            </a:pPr>
            <a:r>
              <a:rPr kumimoji="1" lang="en-US" sz="6600" b="1">
                <a:latin typeface="+mj-lt"/>
                <a:ea typeface="+mj-ea"/>
                <a:cs typeface="+mj-cs"/>
              </a:rPr>
              <a:t>Unit 2</a:t>
            </a:r>
            <a:endParaRPr kumimoji="1" lang="en-US" sz="6600" b="1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 hasCustomPrompt="1"/>
          </p:nvPr>
        </p:nvSpPr>
        <p:spPr>
          <a:xfrm>
            <a:off x="381000" y="649288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0C0C12"/>
                </a:solidFill>
              </a:rPr>
              <a:t>Well-defined problems and solutions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zh-TW" altLang="en-US" dirty="0">
              <a:solidFill>
                <a:srgbClr val="0C0C12"/>
              </a:solidFill>
            </a:endParaRPr>
          </a:p>
        </p:txBody>
      </p:sp>
      <p:sp>
        <p:nvSpPr>
          <p:cNvPr id="12291" name="Rectangle 3"/>
          <p:cNvSpPr>
            <a:spLocks noGrp="1"/>
          </p:cNvSpPr>
          <p:nvPr>
            <p:ph idx="1" hasCustomPrompt="1"/>
          </p:nvPr>
        </p:nvSpPr>
        <p:spPr>
          <a:xfrm>
            <a:off x="457200" y="1563688"/>
            <a:ext cx="8382000" cy="51054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lang="en-US" altLang="zh-TW" sz="2800">
                <a:solidFill>
                  <a:srgbClr val="0C0C12"/>
                </a:solidFill>
              </a:rPr>
              <a:t>A problem is defined by 4 components: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The </a:t>
            </a:r>
            <a:r>
              <a:rPr lang="en-US" altLang="zh-TW" sz="2400" b="1" i="1" u="sng">
                <a:solidFill>
                  <a:srgbClr val="0C0C12"/>
                </a:solidFill>
              </a:rPr>
              <a:t>initial state</a:t>
            </a:r>
            <a:r>
              <a:rPr lang="en-US" altLang="zh-TW" sz="2400">
                <a:solidFill>
                  <a:srgbClr val="0C0C12"/>
                </a:solidFill>
              </a:rPr>
              <a:t> 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solidFill>
                  <a:srgbClr val="0C0C12"/>
                </a:solidFill>
              </a:rPr>
              <a:t>that the agent starts in</a:t>
            </a:r>
            <a:endParaRPr lang="en-US" altLang="zh-TW" sz="20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The set of possible </a:t>
            </a:r>
            <a:r>
              <a:rPr lang="en-US" altLang="zh-TW" sz="2400" b="1">
                <a:solidFill>
                  <a:srgbClr val="0C0C12"/>
                </a:solidFill>
              </a:rPr>
              <a:t>actions </a:t>
            </a:r>
            <a:endParaRPr lang="en-US" altLang="zh-TW" sz="2400" b="1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u="sng">
                <a:solidFill>
                  <a:srgbClr val="0C0C12"/>
                </a:solidFill>
              </a:rPr>
              <a:t> </a:t>
            </a:r>
            <a:r>
              <a:rPr lang="en-US" altLang="zh-TW" sz="2400" b="1" i="1" u="sng">
                <a:solidFill>
                  <a:srgbClr val="0C0C12"/>
                </a:solidFill>
              </a:rPr>
              <a:t>Transition model: </a:t>
            </a:r>
            <a:r>
              <a:rPr lang="en-US" altLang="zh-TW" sz="2400" i="1">
                <a:solidFill>
                  <a:srgbClr val="0C0C12"/>
                </a:solidFill>
              </a:rPr>
              <a:t>description of what each action does.</a:t>
            </a:r>
            <a:endParaRPr lang="en-US" altLang="zh-TW" sz="2400" i="1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TW" sz="2400" u="sng">
                <a:solidFill>
                  <a:srgbClr val="0C0C12"/>
                </a:solidFill>
              </a:rPr>
              <a:t>(</a:t>
            </a:r>
            <a:r>
              <a:rPr lang="en-US" altLang="zh-TW" sz="2400" b="1" i="1" u="sng">
                <a:solidFill>
                  <a:srgbClr val="0C0C12"/>
                </a:solidFill>
              </a:rPr>
              <a:t>successor functions</a:t>
            </a:r>
            <a:r>
              <a:rPr lang="en-US" altLang="zh-TW" sz="2400" u="sng">
                <a:solidFill>
                  <a:srgbClr val="0C0C12"/>
                </a:solidFill>
              </a:rPr>
              <a:t>): </a:t>
            </a:r>
            <a:r>
              <a:rPr lang="en-US" altLang="zh-TW" sz="2400">
                <a:solidFill>
                  <a:srgbClr val="0C0C12"/>
                </a:solidFill>
              </a:rPr>
              <a:t>refer to any state reachable from given state by a single action 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Initial state, actions and Transition model define the </a:t>
            </a:r>
            <a:r>
              <a:rPr lang="en-US" altLang="zh-TW" sz="2400" b="1" i="1">
                <a:solidFill>
                  <a:srgbClr val="0C0C12"/>
                </a:solidFill>
              </a:rPr>
              <a:t>state space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solidFill>
                  <a:srgbClr val="0C0C12"/>
                </a:solidFill>
              </a:rPr>
              <a:t>the set of all states reachable from the initial state by any sequence of actions.</a:t>
            </a:r>
            <a:endParaRPr lang="en-US" altLang="zh-TW" sz="20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A </a:t>
            </a:r>
            <a:r>
              <a:rPr lang="en-US" altLang="zh-TW" sz="2400" b="1" i="1">
                <a:solidFill>
                  <a:srgbClr val="0C0C12"/>
                </a:solidFill>
              </a:rPr>
              <a:t>path</a:t>
            </a:r>
            <a:r>
              <a:rPr lang="en-US" altLang="zh-TW" sz="2400">
                <a:solidFill>
                  <a:srgbClr val="0C0C12"/>
                </a:solidFill>
              </a:rPr>
              <a:t> in the state space: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>
                <a:solidFill>
                  <a:srgbClr val="0C0C12"/>
                </a:solidFill>
              </a:rPr>
              <a:t>any sequence of states connected by a sequence of actions. </a:t>
            </a:r>
            <a:endParaRPr lang="en-US" altLang="zh-TW" sz="200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Uniform cost search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61443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447800"/>
            <a:ext cx="7772400" cy="4114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 sz="2200">
                <a:solidFill>
                  <a:srgbClr val="1D0401"/>
                </a:solidFill>
              </a:rPr>
              <a:t>the first found solution is guaranteed to be the cheapest </a:t>
            </a:r>
            <a:endParaRPr lang="en-US" altLang="zh-TW" sz="22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200">
                <a:solidFill>
                  <a:srgbClr val="1D0401"/>
                </a:solidFill>
              </a:rPr>
              <a:t>least in depth</a:t>
            </a:r>
            <a:endParaRPr lang="en-US" altLang="zh-TW" sz="2200">
              <a:solidFill>
                <a:srgbClr val="1D0401"/>
              </a:solidFill>
              <a:latin typeface="Wingdings" panose="05000000000000000000" pitchFamily="2" charset="2"/>
            </a:endParaRPr>
          </a:p>
          <a:p>
            <a:pPr lvl="1" eaLnBrk="1" hangingPunct="1"/>
            <a:r>
              <a:rPr lang="en-US" altLang="zh-TW" sz="2200">
                <a:solidFill>
                  <a:srgbClr val="1D0401"/>
                </a:solidFill>
              </a:rPr>
              <a:t>But restrict to </a:t>
            </a:r>
            <a:r>
              <a:rPr lang="en-US" altLang="zh-TW" sz="2200" b="1" i="1">
                <a:solidFill>
                  <a:srgbClr val="1D0401"/>
                </a:solidFill>
              </a:rPr>
              <a:t>non-decreasing</a:t>
            </a:r>
            <a:r>
              <a:rPr lang="en-US" altLang="zh-TW" sz="2200">
                <a:solidFill>
                  <a:srgbClr val="1D0401"/>
                </a:solidFill>
              </a:rPr>
              <a:t> path cost </a:t>
            </a:r>
            <a:endParaRPr lang="en-US" altLang="zh-TW" sz="22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200">
                <a:solidFill>
                  <a:srgbClr val="1D0401"/>
                </a:solidFill>
              </a:rPr>
              <a:t>Unsuitable for operators with negative cost </a:t>
            </a:r>
            <a:endParaRPr lang="zh-TW" altLang="en-US" sz="2200" dirty="0">
              <a:solidFill>
                <a:srgbClr val="1D0401"/>
              </a:solidFill>
            </a:endParaRPr>
          </a:p>
        </p:txBody>
      </p:sp>
      <p:pic>
        <p:nvPicPr>
          <p:cNvPr id="61444" name="Picture 4" descr="CH3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3124200"/>
            <a:ext cx="6172200" cy="3482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2"/>
          <p:cNvSpPr>
            <a:spLocks noGrp="1"/>
          </p:cNvSpPr>
          <p:nvPr>
            <p:ph type="title" hasCustomPrompt="1"/>
          </p:nvPr>
        </p:nvSpPr>
        <p:spPr>
          <a:xfrm>
            <a:off x="1042988" y="609600"/>
            <a:ext cx="7415212" cy="803275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>
                <a:solidFill>
                  <a:srgbClr val="1D0401"/>
                </a:solidFill>
              </a:rPr>
              <a:t>Uniform-cost search</a:t>
            </a:r>
            <a:endParaRPr>
              <a:solidFill>
                <a:srgbClr val="1D0401"/>
              </a:solidFill>
            </a:endParaRPr>
          </a:p>
        </p:txBody>
      </p:sp>
      <p:sp>
        <p:nvSpPr>
          <p:cNvPr id="62467" name="Rectangle 3"/>
          <p:cNvSpPr>
            <a:spLocks noGrp="1"/>
          </p:cNvSpPr>
          <p:nvPr>
            <p:ph idx="1" hasCustomPrompt="1"/>
          </p:nvPr>
        </p:nvSpPr>
        <p:spPr>
          <a:xfrm>
            <a:off x="395605" y="1484630"/>
            <a:ext cx="8062595" cy="3890645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sz="2400">
                <a:solidFill>
                  <a:srgbClr val="1D0401"/>
                </a:solidFill>
              </a:rPr>
              <a:t>Expand least-cost unexpanded node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400">
                <a:solidFill>
                  <a:srgbClr val="1D0401"/>
                </a:solidFill>
              </a:rPr>
              <a:t>Implementation:</a:t>
            </a:r>
            <a:endParaRPr sz="2400">
              <a:solidFill>
                <a:srgbClr val="1D040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sz="2400" i="1">
                <a:solidFill>
                  <a:srgbClr val="1D0401"/>
                </a:solidFill>
              </a:rPr>
              <a:t>fringe</a:t>
            </a:r>
            <a:r>
              <a:rPr sz="2400">
                <a:solidFill>
                  <a:srgbClr val="1D0401"/>
                </a:solidFill>
              </a:rPr>
              <a:t> = queue ordered by path cost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400">
                <a:solidFill>
                  <a:srgbClr val="1D0401"/>
                </a:solidFill>
              </a:rPr>
              <a:t>Equivalent to breadth-first if step costs all equal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400" u="sng">
                <a:solidFill>
                  <a:srgbClr val="1D0401"/>
                </a:solidFill>
              </a:rPr>
              <a:t>Complete?</a:t>
            </a:r>
            <a:r>
              <a:rPr sz="2400">
                <a:solidFill>
                  <a:srgbClr val="1D0401"/>
                </a:solidFill>
              </a:rPr>
              <a:t> Yes, if step cost </a:t>
            </a:r>
            <a:r>
              <a:rPr sz="2400">
                <a:solidFill>
                  <a:srgbClr val="1D0401"/>
                </a:solidFill>
                <a:cs typeface="Arial" panose="020B0604020202020204" pitchFamily="34" charset="0"/>
              </a:rPr>
              <a:t>≥ </a:t>
            </a:r>
            <a:r>
              <a:rPr lang="el-GR" altLang="x-none" sz="2400" dirty="0">
                <a:solidFill>
                  <a:srgbClr val="1D0401"/>
                </a:solidFill>
                <a:cs typeface="Arial" panose="020B0604020202020204" pitchFamily="34" charset="0"/>
              </a:rPr>
              <a:t>ε</a:t>
            </a:r>
            <a:r>
              <a:rPr sz="2400">
                <a:solidFill>
                  <a:srgbClr val="1D0401"/>
                </a:solidFill>
              </a:rPr>
              <a:t>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400" u="sng">
                <a:solidFill>
                  <a:srgbClr val="1D0401"/>
                </a:solidFill>
              </a:rPr>
              <a:t>Time?</a:t>
            </a:r>
            <a:r>
              <a:rPr sz="2400">
                <a:solidFill>
                  <a:srgbClr val="1D0401"/>
                </a:solidFill>
              </a:rPr>
              <a:t> # of nodes with </a:t>
            </a:r>
            <a:r>
              <a:rPr sz="2400" i="1">
                <a:solidFill>
                  <a:srgbClr val="1D0401"/>
                </a:solidFill>
              </a:rPr>
              <a:t>g </a:t>
            </a:r>
            <a:r>
              <a:rPr sz="2400">
                <a:solidFill>
                  <a:srgbClr val="1D0401"/>
                </a:solidFill>
                <a:cs typeface="Arial" panose="020B0604020202020204" pitchFamily="34" charset="0"/>
              </a:rPr>
              <a:t>≤</a:t>
            </a:r>
            <a:r>
              <a:rPr sz="2400">
                <a:solidFill>
                  <a:srgbClr val="1D0401"/>
                </a:solidFill>
              </a:rPr>
              <a:t> cost of optimal solution, </a:t>
            </a:r>
            <a:r>
              <a:rPr sz="2400" i="1" dirty="0" err="1">
                <a:solidFill>
                  <a:srgbClr val="1D0401"/>
                </a:solidFill>
              </a:rPr>
              <a:t>O(b</a:t>
            </a:r>
            <a:r>
              <a:rPr sz="2400" i="1" baseline="30000" dirty="0" err="1">
                <a:solidFill>
                  <a:srgbClr val="1D0401"/>
                </a:solidFill>
              </a:rPr>
              <a:t>ceiling(C</a:t>
            </a:r>
            <a:r>
              <a:rPr sz="2400" i="1" baseline="30000">
                <a:solidFill>
                  <a:srgbClr val="1D0401"/>
                </a:solidFill>
              </a:rPr>
              <a:t>*/ </a:t>
            </a:r>
            <a:r>
              <a:rPr lang="el-GR" altLang="x-none" sz="2400" i="1" baseline="30000" dirty="0">
                <a:solidFill>
                  <a:srgbClr val="1D0401"/>
                </a:solidFill>
                <a:cs typeface="Arial" panose="020B0604020202020204" pitchFamily="34" charset="0"/>
              </a:rPr>
              <a:t>ε</a:t>
            </a:r>
            <a:r>
              <a:rPr sz="2400" i="1" baseline="30000">
                <a:solidFill>
                  <a:srgbClr val="1D0401"/>
                </a:solidFill>
                <a:cs typeface="Arial" panose="020B0604020202020204" pitchFamily="34" charset="0"/>
              </a:rPr>
              <a:t>)</a:t>
            </a:r>
            <a:r>
              <a:rPr sz="2400" i="1">
                <a:solidFill>
                  <a:srgbClr val="1D0401"/>
                </a:solidFill>
              </a:rPr>
              <a:t>)</a:t>
            </a:r>
            <a:r>
              <a:rPr sz="2400">
                <a:solidFill>
                  <a:srgbClr val="1D0401"/>
                </a:solidFill>
              </a:rPr>
              <a:t> where </a:t>
            </a:r>
            <a:r>
              <a:rPr sz="2400" i="1">
                <a:solidFill>
                  <a:srgbClr val="1D0401"/>
                </a:solidFill>
              </a:rPr>
              <a:t>C</a:t>
            </a:r>
            <a:r>
              <a:rPr sz="2400" baseline="30000">
                <a:solidFill>
                  <a:srgbClr val="1D0401"/>
                </a:solidFill>
              </a:rPr>
              <a:t>*</a:t>
            </a:r>
            <a:r>
              <a:rPr sz="2400">
                <a:solidFill>
                  <a:srgbClr val="1D0401"/>
                </a:solidFill>
              </a:rPr>
              <a:t> is the cost of the optimal solution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400" u="sng">
                <a:solidFill>
                  <a:srgbClr val="1D0401"/>
                </a:solidFill>
              </a:rPr>
              <a:t>Space?</a:t>
            </a:r>
            <a:r>
              <a:rPr sz="2400">
                <a:solidFill>
                  <a:srgbClr val="1D0401"/>
                </a:solidFill>
              </a:rPr>
              <a:t> # of nodes with </a:t>
            </a:r>
            <a:r>
              <a:rPr sz="2400" i="1">
                <a:solidFill>
                  <a:srgbClr val="1D0401"/>
                </a:solidFill>
              </a:rPr>
              <a:t>g</a:t>
            </a:r>
            <a:r>
              <a:rPr sz="2400">
                <a:solidFill>
                  <a:srgbClr val="1D0401"/>
                </a:solidFill>
              </a:rPr>
              <a:t> </a:t>
            </a:r>
            <a:r>
              <a:rPr sz="2400">
                <a:solidFill>
                  <a:srgbClr val="1D0401"/>
                </a:solidFill>
                <a:cs typeface="Arial" panose="020B0604020202020204" pitchFamily="34" charset="0"/>
              </a:rPr>
              <a:t>≤ </a:t>
            </a:r>
            <a:r>
              <a:rPr sz="2400">
                <a:solidFill>
                  <a:srgbClr val="1D0401"/>
                </a:solidFill>
              </a:rPr>
              <a:t>cost of optimal solution, </a:t>
            </a:r>
            <a:r>
              <a:rPr sz="2400" i="1" dirty="0" err="1">
                <a:solidFill>
                  <a:srgbClr val="1D0401"/>
                </a:solidFill>
              </a:rPr>
              <a:t>O(b</a:t>
            </a:r>
            <a:r>
              <a:rPr sz="2400" i="1" baseline="30000" dirty="0" err="1">
                <a:solidFill>
                  <a:srgbClr val="1D0401"/>
                </a:solidFill>
              </a:rPr>
              <a:t>ceiling(C</a:t>
            </a:r>
            <a:r>
              <a:rPr sz="2400" i="1" baseline="30000">
                <a:solidFill>
                  <a:srgbClr val="1D0401"/>
                </a:solidFill>
              </a:rPr>
              <a:t>*/ </a:t>
            </a:r>
            <a:r>
              <a:rPr lang="el-GR" altLang="x-none" sz="2400" i="1" baseline="30000" dirty="0">
                <a:solidFill>
                  <a:srgbClr val="1D0401"/>
                </a:solidFill>
                <a:cs typeface="Arial" panose="020B0604020202020204" pitchFamily="34" charset="0"/>
              </a:rPr>
              <a:t>ε</a:t>
            </a:r>
            <a:r>
              <a:rPr sz="2400" i="1" baseline="30000">
                <a:solidFill>
                  <a:srgbClr val="1D0401"/>
                </a:solidFill>
                <a:cs typeface="Arial" panose="020B0604020202020204" pitchFamily="34" charset="0"/>
              </a:rPr>
              <a:t>)</a:t>
            </a:r>
            <a:r>
              <a:rPr sz="2400" i="1">
                <a:solidFill>
                  <a:srgbClr val="1D0401"/>
                </a:solidFill>
              </a:rPr>
              <a:t>)</a:t>
            </a:r>
            <a:r>
              <a:rPr sz="2400">
                <a:solidFill>
                  <a:srgbClr val="1D0401"/>
                </a:solidFill>
              </a:rPr>
              <a:t>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400" u="sng">
                <a:solidFill>
                  <a:srgbClr val="1D0401"/>
                </a:solidFill>
              </a:rPr>
              <a:t>Optimal?</a:t>
            </a:r>
            <a:r>
              <a:rPr sz="2400">
                <a:solidFill>
                  <a:srgbClr val="1D0401"/>
                </a:solidFill>
              </a:rPr>
              <a:t> Yes </a:t>
            </a:r>
            <a:r>
              <a:rPr sz="2400">
                <a:solidFill>
                  <a:srgbClr val="1D0401"/>
                </a:solidFill>
                <a:latin typeface="Times New Roman" panose="02020603050405020304" pitchFamily="18" charset="0"/>
              </a:rPr>
              <a:t>–</a:t>
            </a:r>
            <a:r>
              <a:rPr sz="2400">
                <a:solidFill>
                  <a:srgbClr val="1D0401"/>
                </a:solidFill>
              </a:rPr>
              <a:t> nodes expanded in increasing order of </a:t>
            </a:r>
            <a:r>
              <a:rPr sz="2400" i="1" dirty="0" err="1">
                <a:solidFill>
                  <a:srgbClr val="1D0401"/>
                </a:solidFill>
              </a:rPr>
              <a:t>g(n</a:t>
            </a:r>
            <a:r>
              <a:rPr sz="2400" i="1">
                <a:solidFill>
                  <a:srgbClr val="1D0401"/>
                </a:solidFill>
              </a:rPr>
              <a:t>)</a:t>
            </a:r>
            <a:endParaRPr sz="2400" i="1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endParaRPr sz="2400" i="1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sz="2400" i="1">
                <a:solidFill>
                  <a:srgbClr val="1D0401"/>
                </a:solidFill>
              </a:rPr>
              <a:t>let
C* be the cost of optimal solution.</a:t>
            </a:r>
            <a:endParaRPr sz="2400" i="1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sz="2400" i="1" baseline="30000">
                <a:solidFill>
                  <a:srgbClr val="1D0401"/>
                </a:solidFill>
              </a:rPr>
              <a:t>         </a:t>
            </a:r>
            <a:r>
              <a:rPr lang="el-GR" altLang="x-none" sz="2400" dirty="0">
                <a:solidFill>
                  <a:srgbClr val="1D0401"/>
                </a:solidFill>
                <a:cs typeface="Arial" panose="020B0604020202020204" pitchFamily="34" charset="0"/>
              </a:rPr>
              <a:t>ε</a:t>
            </a:r>
            <a:r>
              <a:rPr sz="2400">
                <a:solidFill>
                  <a:srgbClr val="1D0401"/>
                </a:solidFill>
                <a:cs typeface="Arial" panose="020B0604020202020204" pitchFamily="34" charset="0"/>
              </a:rPr>
              <a:t>  is </a:t>
            </a:r>
            <a:r>
              <a:rPr sz="2400" dirty="0" err="1">
                <a:solidFill>
                  <a:srgbClr val="1D0401"/>
                </a:solidFill>
                <a:cs typeface="Arial" panose="020B0604020202020204" pitchFamily="34" charset="0"/>
              </a:rPr>
              <a:t>possitive</a:t>
            </a:r>
            <a:r>
              <a:rPr sz="2400">
                <a:solidFill>
                  <a:srgbClr val="1D0401"/>
                </a:solidFill>
                <a:cs typeface="Arial" panose="020B0604020202020204" pitchFamily="34" charset="0"/>
              </a:rPr>
              <a:t> constant (every action cost)</a:t>
            </a:r>
            <a:endParaRPr sz="2400">
              <a:solidFill>
                <a:srgbClr val="1D040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endParaRPr sz="200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1026"/>
          <p:cNvSpPr>
            <a:spLocks noGrp="1"/>
          </p:cNvSpPr>
          <p:nvPr>
            <p:ph type="title" hasCustomPrompt="1"/>
          </p:nvPr>
        </p:nvSpPr>
        <p:spPr>
          <a:xfrm>
            <a:off x="304800" y="533400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0C0C12"/>
                </a:solidFill>
              </a:rPr>
              <a:t>Well-defined problems and solutions</a:t>
            </a:r>
            <a:endParaRPr lang="zh-TW" altLang="en-US" sz="4000" dirty="0">
              <a:solidFill>
                <a:srgbClr val="0C0C12"/>
              </a:solidFill>
            </a:endParaRPr>
          </a:p>
        </p:txBody>
      </p:sp>
      <p:sp>
        <p:nvSpPr>
          <p:cNvPr id="13315" name="Rectangle 1027"/>
          <p:cNvSpPr>
            <a:spLocks noGrp="1"/>
          </p:cNvSpPr>
          <p:nvPr>
            <p:ph idx="1" hasCustomPrompt="1"/>
          </p:nvPr>
        </p:nvSpPr>
        <p:spPr>
          <a:xfrm>
            <a:off x="381000" y="1524000"/>
            <a:ext cx="8458200" cy="51054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 sz="2800">
                <a:solidFill>
                  <a:srgbClr val="0C0C12"/>
                </a:solidFill>
              </a:rPr>
              <a:t>The </a:t>
            </a:r>
            <a:r>
              <a:rPr lang="en-US" altLang="zh-TW" sz="2800" b="1" i="1" u="sng">
                <a:solidFill>
                  <a:srgbClr val="0C0C12"/>
                </a:solidFill>
              </a:rPr>
              <a:t>goal test</a:t>
            </a:r>
            <a:r>
              <a:rPr lang="en-US" altLang="zh-TW" sz="2800">
                <a:solidFill>
                  <a:srgbClr val="0C0C12"/>
                </a:solidFill>
              </a:rPr>
              <a:t> 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0C0C12"/>
                </a:solidFill>
              </a:rPr>
              <a:t>Applied to the current state to test 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 sz="2000">
                <a:solidFill>
                  <a:srgbClr val="0C0C12"/>
                </a:solidFill>
              </a:rPr>
              <a:t>if the agent is in its goal </a:t>
            </a:r>
            <a:endParaRPr lang="en-US" altLang="zh-TW" sz="2000">
              <a:solidFill>
                <a:srgbClr val="0C0C12"/>
              </a:solidFill>
            </a:endParaRPr>
          </a:p>
          <a:p>
            <a:pPr lvl="1" eaLnBrk="1" hangingPunct="1">
              <a:buNone/>
            </a:pPr>
            <a:r>
              <a:rPr lang="en-US" altLang="zh-TW" sz="2400">
                <a:solidFill>
                  <a:srgbClr val="0C0C12"/>
                </a:solidFill>
              </a:rPr>
              <a:t>-Sometimes there is an explicit set of possible goal states. (example: in Amman).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buNone/>
            </a:pPr>
            <a:r>
              <a:rPr lang="en-US" altLang="zh-TW" sz="2400">
                <a:solidFill>
                  <a:srgbClr val="0C0C12"/>
                </a:solidFill>
              </a:rPr>
              <a:t>-Sometimes the goal is described by the properties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 sz="2000">
                <a:solidFill>
                  <a:srgbClr val="0C0C12"/>
                </a:solidFill>
              </a:rPr>
              <a:t>instead of stating explicitly the set of states</a:t>
            </a:r>
            <a:endParaRPr lang="en-US" altLang="zh-TW" sz="2000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0C0C12"/>
                </a:solidFill>
              </a:rPr>
              <a:t>Example: Chess</a:t>
            </a:r>
            <a:endParaRPr lang="en-US" altLang="zh-TW" sz="2400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 sz="2000">
                <a:solidFill>
                  <a:srgbClr val="0C0C12"/>
                </a:solidFill>
              </a:rPr>
              <a:t>the agent wins if it can capture the KING of the opponent on next move ( checkmate). </a:t>
            </a:r>
            <a:endParaRPr lang="en-US" altLang="zh-TW" sz="2000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 sz="2000">
                <a:solidFill>
                  <a:srgbClr val="0C0C12"/>
                </a:solidFill>
              </a:rPr>
              <a:t>no matter what the opponent does </a:t>
            </a:r>
            <a:endParaRPr lang="en-US" altLang="zh-TW" sz="200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189" t="10309" r="-1189" b="7006"/>
          <a:stretch>
            <a:fillRect/>
          </a:stretch>
        </p:blipFill>
        <p:spPr>
          <a:xfrm>
            <a:off x="914400" y="859790"/>
            <a:ext cx="7314565" cy="543179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1599" b="7708"/>
          <a:stretch>
            <a:fillRect/>
          </a:stretch>
        </p:blipFill>
        <p:spPr>
          <a:xfrm>
            <a:off x="914400" y="1083310"/>
            <a:ext cx="7314565" cy="444246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948690"/>
            <a:ext cx="7314565" cy="514731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94030" y="1936115"/>
            <a:ext cx="7588250" cy="426910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67" t="8652" r="-67" b="-8652"/>
          <a:stretch>
            <a:fillRect/>
          </a:stretch>
        </p:blipFill>
        <p:spPr>
          <a:xfrm>
            <a:off x="899160" y="1978660"/>
            <a:ext cx="6254750" cy="453707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Depth-first search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63491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752600"/>
            <a:ext cx="7772400" cy="4572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 sz="2800">
                <a:solidFill>
                  <a:srgbClr val="1D0401"/>
                </a:solidFill>
              </a:rPr>
              <a:t>Always expands one of the nodes at the </a:t>
            </a:r>
            <a:r>
              <a:rPr lang="en-US" altLang="zh-TW" sz="2800" b="1" i="1">
                <a:solidFill>
                  <a:srgbClr val="1D0401"/>
                </a:solidFill>
              </a:rPr>
              <a:t>deepest</a:t>
            </a:r>
            <a:r>
              <a:rPr lang="en-US" altLang="zh-TW" sz="2800">
                <a:solidFill>
                  <a:srgbClr val="1D0401"/>
                </a:solidFill>
              </a:rPr>
              <a:t> level of the tree </a:t>
            </a:r>
            <a:endParaRPr lang="en-US" altLang="zh-TW" sz="2800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 sz="2800">
                <a:solidFill>
                  <a:srgbClr val="1D0401"/>
                </a:solidFill>
              </a:rPr>
              <a:t>Only when the search hits a dead end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goes back and expands nodes at shallower levels </a:t>
            </a:r>
            <a:endParaRPr lang="en-US" altLang="zh-TW" sz="24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Dead end </a:t>
            </a:r>
            <a:r>
              <a:rPr lang="en-US" altLang="zh-TW" sz="2400">
                <a:solidFill>
                  <a:srgbClr val="1D0401"/>
                </a:solidFill>
                <a:sym typeface="Wingdings" panose="05000000000000000000" pitchFamily="2" charset="2"/>
              </a:rPr>
              <a:t> leaf nodes but not the goal</a:t>
            </a:r>
            <a:endParaRPr lang="en-US" altLang="zh-TW" sz="2400">
              <a:solidFill>
                <a:srgbClr val="1D0401"/>
              </a:solidFill>
              <a:sym typeface="Wingdings" panose="05000000000000000000" pitchFamily="2" charset="2"/>
            </a:endParaRPr>
          </a:p>
          <a:p>
            <a:pPr eaLnBrk="1" hangingPunct="1"/>
            <a:r>
              <a:rPr lang="en-US" altLang="zh-TW" sz="2800">
                <a:solidFill>
                  <a:srgbClr val="1D0401"/>
                </a:solidFill>
              </a:rPr>
              <a:t>Backtracking search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only one successor is generated on expansion</a:t>
            </a:r>
            <a:endParaRPr lang="en-US" altLang="zh-TW" sz="24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rather than all successors</a:t>
            </a:r>
            <a:endParaRPr lang="en-US" altLang="zh-TW" sz="2400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1D0401"/>
                </a:solidFill>
              </a:rPr>
              <a:t>fewer memory</a:t>
            </a:r>
            <a:endParaRPr lang="en-US" altLang="zh-TW" sz="240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4" name="Picture 2" descr="dfs-progress0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3573463"/>
            <a:ext cx="5181600" cy="3011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Rectangle 3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64516" name="Rectangle 4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>
                <a:solidFill>
                  <a:srgbClr val="1D0401"/>
                </a:solidFill>
              </a:rPr>
              <a:t>Expand deepest unexpanded node
</a:t>
            </a:r>
            <a:endParaRPr sz="2800">
              <a:solidFill>
                <a:srgbClr val="1D0401"/>
              </a:solidFill>
            </a:endParaRPr>
          </a:p>
          <a:p>
            <a:pPr eaLnBrk="1" hangingPunct="1"/>
            <a:r>
              <a:rPr sz="2800">
                <a:solidFill>
                  <a:srgbClr val="1D0401"/>
                </a:solidFill>
              </a:rPr>
              <a:t>Implementation:</a:t>
            </a:r>
            <a:endParaRPr sz="2800">
              <a:solidFill>
                <a:srgbClr val="1D0401"/>
              </a:solidFill>
            </a:endParaRPr>
          </a:p>
          <a:p>
            <a:pPr lvl="1" eaLnBrk="1" hangingPunct="1"/>
            <a:r>
              <a:rPr sz="2400" i="1">
                <a:solidFill>
                  <a:srgbClr val="1D0401"/>
                </a:solidFill>
              </a:rPr>
              <a:t>fringe </a:t>
            </a:r>
            <a:r>
              <a:rPr sz="2400">
                <a:solidFill>
                  <a:srgbClr val="1D0401"/>
                </a:solidFill>
              </a:rPr>
              <a:t>= LIFO queue, i.e., put successors at front
</a:t>
            </a:r>
            <a:endParaRPr sz="240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65539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  <p:pic>
        <p:nvPicPr>
          <p:cNvPr id="65540" name="Picture 4" descr="dfs-progress02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573463"/>
            <a:ext cx="5181600" cy="300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2"/>
          <p:cNvSpPr>
            <a:spLocks noGrp="1"/>
          </p:cNvSpPr>
          <p:nvPr>
            <p:ph type="title" hasCustomPrompt="1"/>
          </p:nvPr>
        </p:nvSpPr>
        <p:spPr>
          <a:xfrm>
            <a:off x="228600" y="609600"/>
            <a:ext cx="86106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0C0C12"/>
                </a:solidFill>
              </a:rPr>
              <a:t>Well-defined problems and solutions</a:t>
            </a:r>
            <a:endParaRPr lang="zh-TW" altLang="en-US" sz="4000" dirty="0">
              <a:solidFill>
                <a:srgbClr val="0C0C12"/>
              </a:solidFill>
            </a:endParaRPr>
          </a:p>
        </p:txBody>
      </p:sp>
      <p:sp>
        <p:nvSpPr>
          <p:cNvPr id="14339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A </a:t>
            </a:r>
            <a:r>
              <a:rPr lang="en-US" altLang="zh-TW" b="1" i="1" u="sng">
                <a:solidFill>
                  <a:srgbClr val="0C0C12"/>
                </a:solidFill>
              </a:rPr>
              <a:t>path cost</a:t>
            </a:r>
            <a:r>
              <a:rPr lang="en-US" altLang="zh-TW">
                <a:solidFill>
                  <a:srgbClr val="0C0C12"/>
                </a:solidFill>
              </a:rPr>
              <a:t> function,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assigns a numeric cost to each path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= performance measure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denoted by</a:t>
            </a:r>
            <a:r>
              <a:rPr lang="en-US" altLang="zh-TW" b="1" i="1">
                <a:solidFill>
                  <a:srgbClr val="0C0C12"/>
                </a:solidFill>
              </a:rPr>
              <a:t> g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to distinguish the best path from others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Usually the path cost is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the sum of the </a:t>
            </a:r>
            <a:r>
              <a:rPr lang="en-US" altLang="zh-TW" b="1">
                <a:solidFill>
                  <a:srgbClr val="0C0C12"/>
                </a:solidFill>
              </a:rPr>
              <a:t>step costs</a:t>
            </a:r>
            <a:r>
              <a:rPr lang="en-US" altLang="zh-TW">
                <a:solidFill>
                  <a:srgbClr val="0C0C12"/>
                </a:solidFill>
              </a:rPr>
              <a:t> of the individual actions (in the action list)</a:t>
            </a:r>
            <a:endParaRPr lang="zh-TW" altLang="en-US" dirty="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562" name="Picture 2" descr="dfs-progress03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2971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3" name="Rectangle 3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66564" name="Rectangle 4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6" name="Picture 2" descr="dfs-progress04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2913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7" name="Rectangle 3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67588" name="Rectangle 4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8610" name="Picture 2" descr="dfs-progress05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3011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Rectangle 3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68612" name="Rectangle 4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69635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  <p:pic>
        <p:nvPicPr>
          <p:cNvPr id="69636" name="Picture 4" descr="dfs-progress06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3027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70659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  <p:pic>
        <p:nvPicPr>
          <p:cNvPr id="70660" name="Picture 5" descr="dfs-progress0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300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71683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  <p:pic>
        <p:nvPicPr>
          <p:cNvPr id="71684" name="Picture 5" descr="dfs-progress08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300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72707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  <p:pic>
        <p:nvPicPr>
          <p:cNvPr id="72708" name="Picture 5" descr="dfs-progress09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3027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73731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  <p:pic>
        <p:nvPicPr>
          <p:cNvPr id="73732" name="Picture 5" descr="dfs-progress10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300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74755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  <p:pic>
        <p:nvPicPr>
          <p:cNvPr id="74756" name="Picture 5" descr="dfs-progress11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300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Depth-first search</a:t>
            </a:r>
          </a:p>
        </p:txBody>
      </p:sp>
      <p:sp>
        <p:nvSpPr>
          <p:cNvPr id="75779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sz="2800"/>
              <a:t>Expand deepest unexpanded node
</a:t>
            </a:r>
            <a:endParaRPr sz="2800"/>
          </a:p>
          <a:p>
            <a:pPr eaLnBrk="1" hangingPunct="1"/>
            <a:r>
              <a:rPr sz="2800">
                <a:solidFill>
                  <a:schemeClr val="accent2"/>
                </a:solidFill>
              </a:rPr>
              <a:t>Implementation</a:t>
            </a:r>
            <a:r>
              <a:rPr sz="2800"/>
              <a:t>:</a:t>
            </a:r>
            <a:endParaRPr sz="2800"/>
          </a:p>
          <a:p>
            <a:pPr lvl="1" eaLnBrk="1" hangingPunct="1"/>
            <a:r>
              <a:rPr sz="2400" i="1"/>
              <a:t>fringe </a:t>
            </a:r>
            <a:r>
              <a:rPr sz="2400"/>
              <a:t>= LIFO queue, i.e., put successors at front
</a:t>
            </a:r>
            <a:endParaRPr sz="2400"/>
          </a:p>
        </p:txBody>
      </p:sp>
      <p:pic>
        <p:nvPicPr>
          <p:cNvPr id="75780" name="Picture 5" descr="dfs-progress12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3644900"/>
            <a:ext cx="5181600" cy="3027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 hasCustomPrompt="1"/>
          </p:nvPr>
        </p:nvSpPr>
        <p:spPr>
          <a:xfrm>
            <a:off x="381000" y="609600"/>
            <a:ext cx="8534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0C0C12"/>
                </a:solidFill>
              </a:rPr>
              <a:t>Well-defined problems and solutions</a:t>
            </a:r>
            <a:endParaRPr lang="zh-TW" altLang="en-US" sz="4000" dirty="0">
              <a:solidFill>
                <a:srgbClr val="0C0C12"/>
              </a:solidFill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idx="1" hasCustomPrompt="1"/>
          </p:nvPr>
        </p:nvSpPr>
        <p:spPr>
          <a:xfrm>
            <a:off x="381000" y="1600200"/>
            <a:ext cx="8382000" cy="47244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 sz="2800">
                <a:solidFill>
                  <a:srgbClr val="0C0C12"/>
                </a:solidFill>
              </a:rPr>
              <a:t>Together a problem is defined by 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Initial state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Actions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Successor function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Goal test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Path cost function </a:t>
            </a:r>
            <a:endParaRPr lang="en-US" altLang="zh-TW" sz="2400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>
                <a:solidFill>
                  <a:srgbClr val="0C0C12"/>
                </a:solidFill>
              </a:rPr>
              <a:t>The </a:t>
            </a:r>
            <a:r>
              <a:rPr lang="en-US" altLang="zh-TW" sz="2800" b="1" i="1">
                <a:solidFill>
                  <a:srgbClr val="0C0C12"/>
                </a:solidFill>
              </a:rPr>
              <a:t>solution</a:t>
            </a:r>
            <a:r>
              <a:rPr lang="en-US" altLang="zh-TW" sz="2800">
                <a:solidFill>
                  <a:srgbClr val="0C0C12"/>
                </a:solidFill>
              </a:rPr>
              <a:t> of a problem is then 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i="1">
                <a:solidFill>
                  <a:srgbClr val="0C0C12"/>
                </a:solidFill>
              </a:rPr>
              <a:t>a path from the initial state to a state satisfying the goal test</a:t>
            </a:r>
            <a:r>
              <a:rPr lang="en-US" altLang="zh-TW" sz="2400">
                <a:solidFill>
                  <a:srgbClr val="0C0C12"/>
                </a:solidFill>
              </a:rPr>
              <a:t> </a:t>
            </a:r>
            <a:endParaRPr lang="en-US" altLang="zh-TW" sz="2400" b="1" i="1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 i="1">
                <a:solidFill>
                  <a:srgbClr val="0C0C12"/>
                </a:solidFill>
              </a:rPr>
              <a:t>Optimal</a:t>
            </a:r>
            <a:r>
              <a:rPr lang="en-US" altLang="zh-TW" sz="2800">
                <a:solidFill>
                  <a:srgbClr val="0C0C12"/>
                </a:solidFill>
              </a:rPr>
              <a:t> solution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0C0C12"/>
                </a:solidFill>
              </a:rPr>
              <a:t>the solution with lowest path cost among all solutions</a:t>
            </a:r>
            <a:endParaRPr lang="en-US" altLang="zh-TW" sz="240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Rectangle 2"/>
          <p:cNvSpPr>
            <a:spLocks noGrp="1"/>
          </p:cNvSpPr>
          <p:nvPr>
            <p:ph type="title" hasCustomPrompt="1"/>
          </p:nvPr>
        </p:nvSpPr>
        <p:spPr>
          <a:xfrm>
            <a:off x="827088" y="260350"/>
            <a:ext cx="7696200" cy="8382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s-MX" altLang="en-US" dirty="0"/>
              <a:t>Depth-first search</a:t>
            </a:r>
            <a:endParaRPr lang="en-US" altLang="es-MX"/>
          </a:p>
        </p:txBody>
      </p:sp>
      <p:sp>
        <p:nvSpPr>
          <p:cNvPr id="76803" name="Oval 3"/>
          <p:cNvSpPr/>
          <p:nvPr/>
        </p:nvSpPr>
        <p:spPr>
          <a:xfrm>
            <a:off x="4348163" y="10715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04" name="Oval 4"/>
          <p:cNvSpPr/>
          <p:nvPr/>
        </p:nvSpPr>
        <p:spPr>
          <a:xfrm>
            <a:off x="2976563" y="17573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05" name="Oval 5"/>
          <p:cNvSpPr/>
          <p:nvPr/>
        </p:nvSpPr>
        <p:spPr>
          <a:xfrm>
            <a:off x="2214563" y="25955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06" name="Oval 6"/>
          <p:cNvSpPr/>
          <p:nvPr/>
        </p:nvSpPr>
        <p:spPr>
          <a:xfrm>
            <a:off x="5491163" y="17573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07" name="Oval 7"/>
          <p:cNvSpPr/>
          <p:nvPr/>
        </p:nvSpPr>
        <p:spPr>
          <a:xfrm>
            <a:off x="3433763" y="25955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08" name="Oval 8"/>
          <p:cNvSpPr/>
          <p:nvPr/>
        </p:nvSpPr>
        <p:spPr>
          <a:xfrm>
            <a:off x="6329363" y="25955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09" name="Oval 9"/>
          <p:cNvSpPr/>
          <p:nvPr/>
        </p:nvSpPr>
        <p:spPr>
          <a:xfrm>
            <a:off x="4652963" y="25955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0" name="Oval 10"/>
          <p:cNvSpPr/>
          <p:nvPr/>
        </p:nvSpPr>
        <p:spPr>
          <a:xfrm>
            <a:off x="1985963" y="3509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1" name="Oval 11"/>
          <p:cNvSpPr/>
          <p:nvPr/>
        </p:nvSpPr>
        <p:spPr>
          <a:xfrm>
            <a:off x="3814763" y="3509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2" name="Oval 12"/>
          <p:cNvSpPr/>
          <p:nvPr/>
        </p:nvSpPr>
        <p:spPr>
          <a:xfrm>
            <a:off x="2747963" y="3509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3" name="Oval 13"/>
          <p:cNvSpPr/>
          <p:nvPr/>
        </p:nvSpPr>
        <p:spPr>
          <a:xfrm>
            <a:off x="4729163" y="3509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4" name="Oval 14"/>
          <p:cNvSpPr/>
          <p:nvPr/>
        </p:nvSpPr>
        <p:spPr>
          <a:xfrm>
            <a:off x="6557963" y="3509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5" name="Oval 15"/>
          <p:cNvSpPr/>
          <p:nvPr/>
        </p:nvSpPr>
        <p:spPr>
          <a:xfrm>
            <a:off x="5567363" y="3509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6" name="Oval 16"/>
          <p:cNvSpPr/>
          <p:nvPr/>
        </p:nvSpPr>
        <p:spPr>
          <a:xfrm>
            <a:off x="2595563" y="4652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7" name="Oval 17"/>
          <p:cNvSpPr/>
          <p:nvPr/>
        </p:nvSpPr>
        <p:spPr>
          <a:xfrm>
            <a:off x="1985963" y="4652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8" name="Oval 18"/>
          <p:cNvSpPr/>
          <p:nvPr/>
        </p:nvSpPr>
        <p:spPr>
          <a:xfrm>
            <a:off x="3281363" y="4652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19" name="Oval 19"/>
          <p:cNvSpPr/>
          <p:nvPr/>
        </p:nvSpPr>
        <p:spPr>
          <a:xfrm>
            <a:off x="3890963" y="4652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0" name="Oval 20"/>
          <p:cNvSpPr/>
          <p:nvPr/>
        </p:nvSpPr>
        <p:spPr>
          <a:xfrm>
            <a:off x="5110163" y="4652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1" name="Oval 21"/>
          <p:cNvSpPr/>
          <p:nvPr/>
        </p:nvSpPr>
        <p:spPr>
          <a:xfrm>
            <a:off x="4500563" y="4652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2" name="Oval 22"/>
          <p:cNvSpPr/>
          <p:nvPr/>
        </p:nvSpPr>
        <p:spPr>
          <a:xfrm>
            <a:off x="5719763" y="4652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3" name="Oval 23"/>
          <p:cNvSpPr/>
          <p:nvPr/>
        </p:nvSpPr>
        <p:spPr>
          <a:xfrm>
            <a:off x="6329363" y="4652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4" name="Oval 24"/>
          <p:cNvSpPr/>
          <p:nvPr/>
        </p:nvSpPr>
        <p:spPr>
          <a:xfrm>
            <a:off x="6938963" y="46529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5" name="Oval 25"/>
          <p:cNvSpPr/>
          <p:nvPr/>
        </p:nvSpPr>
        <p:spPr>
          <a:xfrm>
            <a:off x="2595563" y="55673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6" name="Oval 26"/>
          <p:cNvSpPr/>
          <p:nvPr/>
        </p:nvSpPr>
        <p:spPr>
          <a:xfrm>
            <a:off x="3281363" y="55673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7" name="Oval 27"/>
          <p:cNvSpPr/>
          <p:nvPr/>
        </p:nvSpPr>
        <p:spPr>
          <a:xfrm>
            <a:off x="3890963" y="55673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8" name="Oval 28"/>
          <p:cNvSpPr/>
          <p:nvPr/>
        </p:nvSpPr>
        <p:spPr>
          <a:xfrm>
            <a:off x="5110163" y="55673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29" name="Line 29"/>
          <p:cNvSpPr/>
          <p:nvPr/>
        </p:nvSpPr>
        <p:spPr>
          <a:xfrm flipH="1">
            <a:off x="3352800" y="1447800"/>
            <a:ext cx="1141413" cy="379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0" name="Line 30"/>
          <p:cNvSpPr/>
          <p:nvPr/>
        </p:nvSpPr>
        <p:spPr>
          <a:xfrm>
            <a:off x="4495800" y="1447800"/>
            <a:ext cx="989013" cy="4556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1" name="Line 31"/>
          <p:cNvSpPr/>
          <p:nvPr/>
        </p:nvSpPr>
        <p:spPr>
          <a:xfrm flipH="1">
            <a:off x="2514600" y="2133600"/>
            <a:ext cx="608013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2" name="Line 32"/>
          <p:cNvSpPr/>
          <p:nvPr/>
        </p:nvSpPr>
        <p:spPr>
          <a:xfrm>
            <a:off x="3124200" y="2133600"/>
            <a:ext cx="379413" cy="4556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3" name="Line 33"/>
          <p:cNvSpPr/>
          <p:nvPr/>
        </p:nvSpPr>
        <p:spPr>
          <a:xfrm flipH="1">
            <a:off x="5029200" y="2133600"/>
            <a:ext cx="608013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4" name="Line 34"/>
          <p:cNvSpPr/>
          <p:nvPr/>
        </p:nvSpPr>
        <p:spPr>
          <a:xfrm>
            <a:off x="5638800" y="2133600"/>
            <a:ext cx="760413" cy="4556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5" name="Line 35"/>
          <p:cNvSpPr/>
          <p:nvPr/>
        </p:nvSpPr>
        <p:spPr>
          <a:xfrm flipV="1">
            <a:off x="2286000" y="2971800"/>
            <a:ext cx="150813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6" name="Line 36"/>
          <p:cNvSpPr/>
          <p:nvPr/>
        </p:nvSpPr>
        <p:spPr>
          <a:xfrm>
            <a:off x="2438400" y="2971800"/>
            <a:ext cx="379413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7" name="Line 37"/>
          <p:cNvSpPr/>
          <p:nvPr/>
        </p:nvSpPr>
        <p:spPr>
          <a:xfrm>
            <a:off x="3657600" y="2971800"/>
            <a:ext cx="303213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8" name="Line 38"/>
          <p:cNvSpPr/>
          <p:nvPr/>
        </p:nvSpPr>
        <p:spPr>
          <a:xfrm>
            <a:off x="4875213" y="2971800"/>
            <a:ext cx="0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39" name="Line 39"/>
          <p:cNvSpPr/>
          <p:nvPr/>
        </p:nvSpPr>
        <p:spPr>
          <a:xfrm flipV="1">
            <a:off x="5867400" y="2971800"/>
            <a:ext cx="608013" cy="6080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0" name="Line 40"/>
          <p:cNvSpPr/>
          <p:nvPr/>
        </p:nvSpPr>
        <p:spPr>
          <a:xfrm>
            <a:off x="6477000" y="2971800"/>
            <a:ext cx="227013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1" name="Line 41"/>
          <p:cNvSpPr/>
          <p:nvPr/>
        </p:nvSpPr>
        <p:spPr>
          <a:xfrm flipV="1">
            <a:off x="2286000" y="3886200"/>
            <a:ext cx="608013" cy="760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2" name="Line 42"/>
          <p:cNvSpPr/>
          <p:nvPr/>
        </p:nvSpPr>
        <p:spPr>
          <a:xfrm flipH="1">
            <a:off x="2819400" y="3886200"/>
            <a:ext cx="74613" cy="760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3" name="Line 43"/>
          <p:cNvSpPr/>
          <p:nvPr/>
        </p:nvSpPr>
        <p:spPr>
          <a:xfrm flipV="1">
            <a:off x="3505200" y="3886200"/>
            <a:ext cx="455613" cy="760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4" name="Line 44"/>
          <p:cNvSpPr/>
          <p:nvPr/>
        </p:nvSpPr>
        <p:spPr>
          <a:xfrm>
            <a:off x="3962400" y="3886200"/>
            <a:ext cx="74613" cy="760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5" name="Line 45"/>
          <p:cNvSpPr/>
          <p:nvPr/>
        </p:nvSpPr>
        <p:spPr>
          <a:xfrm flipV="1">
            <a:off x="4724400" y="3886200"/>
            <a:ext cx="227013" cy="760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6" name="Line 46"/>
          <p:cNvSpPr/>
          <p:nvPr/>
        </p:nvSpPr>
        <p:spPr>
          <a:xfrm>
            <a:off x="4953000" y="3886200"/>
            <a:ext cx="303213" cy="760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7" name="Line 47"/>
          <p:cNvSpPr/>
          <p:nvPr/>
        </p:nvSpPr>
        <p:spPr>
          <a:xfrm flipH="1" flipV="1">
            <a:off x="5791200" y="3886200"/>
            <a:ext cx="74613" cy="760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8" name="Line 48"/>
          <p:cNvSpPr/>
          <p:nvPr/>
        </p:nvSpPr>
        <p:spPr>
          <a:xfrm>
            <a:off x="5791200" y="3886200"/>
            <a:ext cx="684213" cy="760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49" name="Line 49"/>
          <p:cNvSpPr/>
          <p:nvPr/>
        </p:nvSpPr>
        <p:spPr>
          <a:xfrm flipH="1" flipV="1">
            <a:off x="6781800" y="3886200"/>
            <a:ext cx="303213" cy="7604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50" name="Line 50"/>
          <p:cNvSpPr/>
          <p:nvPr/>
        </p:nvSpPr>
        <p:spPr>
          <a:xfrm flipV="1">
            <a:off x="2817813" y="5029200"/>
            <a:ext cx="0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51" name="Line 51"/>
          <p:cNvSpPr/>
          <p:nvPr/>
        </p:nvSpPr>
        <p:spPr>
          <a:xfrm flipV="1">
            <a:off x="3427413" y="5029200"/>
            <a:ext cx="0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52" name="Line 52"/>
          <p:cNvSpPr/>
          <p:nvPr/>
        </p:nvSpPr>
        <p:spPr>
          <a:xfrm flipV="1">
            <a:off x="4113213" y="5029200"/>
            <a:ext cx="0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53" name="Line 53"/>
          <p:cNvSpPr/>
          <p:nvPr/>
        </p:nvSpPr>
        <p:spPr>
          <a:xfrm flipV="1">
            <a:off x="5256213" y="5029200"/>
            <a:ext cx="0" cy="531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54" name="Line 54"/>
          <p:cNvSpPr/>
          <p:nvPr/>
        </p:nvSpPr>
        <p:spPr>
          <a:xfrm flipH="1" flipV="1">
            <a:off x="5256213" y="5943600"/>
            <a:ext cx="12700" cy="277813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855" name="Rectangle 55"/>
          <p:cNvSpPr/>
          <p:nvPr/>
        </p:nvSpPr>
        <p:spPr>
          <a:xfrm>
            <a:off x="4354513" y="1116013"/>
            <a:ext cx="4492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56" name="Rectangle 56"/>
          <p:cNvSpPr/>
          <p:nvPr/>
        </p:nvSpPr>
        <p:spPr>
          <a:xfrm>
            <a:off x="2982913" y="18018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57" name="Rectangle 57"/>
          <p:cNvSpPr/>
          <p:nvPr/>
        </p:nvSpPr>
        <p:spPr>
          <a:xfrm>
            <a:off x="5497513" y="18018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58" name="Rectangle 58"/>
          <p:cNvSpPr/>
          <p:nvPr/>
        </p:nvSpPr>
        <p:spPr>
          <a:xfrm>
            <a:off x="2220913" y="2640013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59" name="Rectangle 59"/>
          <p:cNvSpPr/>
          <p:nvPr/>
        </p:nvSpPr>
        <p:spPr>
          <a:xfrm>
            <a:off x="3440113" y="26400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0" name="Rectangle 60"/>
          <p:cNvSpPr/>
          <p:nvPr/>
        </p:nvSpPr>
        <p:spPr>
          <a:xfrm>
            <a:off x="4659313" y="26400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1" name="Rectangle 61"/>
          <p:cNvSpPr/>
          <p:nvPr/>
        </p:nvSpPr>
        <p:spPr>
          <a:xfrm>
            <a:off x="6335713" y="2640013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2" name="Rectangle 62"/>
          <p:cNvSpPr/>
          <p:nvPr/>
        </p:nvSpPr>
        <p:spPr>
          <a:xfrm>
            <a:off x="1992313" y="35544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3" name="Rectangle 63"/>
          <p:cNvSpPr/>
          <p:nvPr/>
        </p:nvSpPr>
        <p:spPr>
          <a:xfrm>
            <a:off x="2754313" y="3554413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4" name="Rectangle 64"/>
          <p:cNvSpPr/>
          <p:nvPr/>
        </p:nvSpPr>
        <p:spPr>
          <a:xfrm>
            <a:off x="3821113" y="3554413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5" name="Rectangle 65"/>
          <p:cNvSpPr/>
          <p:nvPr/>
        </p:nvSpPr>
        <p:spPr>
          <a:xfrm>
            <a:off x="4735513" y="3554413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6" name="Rectangle 66"/>
          <p:cNvSpPr/>
          <p:nvPr/>
        </p:nvSpPr>
        <p:spPr>
          <a:xfrm>
            <a:off x="5573713" y="3554413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7" name="Rectangle 67"/>
          <p:cNvSpPr/>
          <p:nvPr/>
        </p:nvSpPr>
        <p:spPr>
          <a:xfrm>
            <a:off x="6564313" y="3554413"/>
            <a:ext cx="465137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8" name="Rectangle 68"/>
          <p:cNvSpPr/>
          <p:nvPr/>
        </p:nvSpPr>
        <p:spPr>
          <a:xfrm>
            <a:off x="1992313" y="46974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69" name="Rectangle 69"/>
          <p:cNvSpPr/>
          <p:nvPr/>
        </p:nvSpPr>
        <p:spPr>
          <a:xfrm>
            <a:off x="2601913" y="4697413"/>
            <a:ext cx="465137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0" name="Rectangle 70"/>
          <p:cNvSpPr/>
          <p:nvPr/>
        </p:nvSpPr>
        <p:spPr>
          <a:xfrm>
            <a:off x="3287713" y="4697413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1" name="Rectangle 71"/>
          <p:cNvSpPr/>
          <p:nvPr/>
        </p:nvSpPr>
        <p:spPr>
          <a:xfrm>
            <a:off x="3897313" y="4697413"/>
            <a:ext cx="465137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2" name="Rectangle 72"/>
          <p:cNvSpPr/>
          <p:nvPr/>
        </p:nvSpPr>
        <p:spPr>
          <a:xfrm>
            <a:off x="4506913" y="46974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3" name="Rectangle 73"/>
          <p:cNvSpPr/>
          <p:nvPr/>
        </p:nvSpPr>
        <p:spPr>
          <a:xfrm>
            <a:off x="5116513" y="4697413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4" name="Rectangle 74"/>
          <p:cNvSpPr/>
          <p:nvPr/>
        </p:nvSpPr>
        <p:spPr>
          <a:xfrm>
            <a:off x="5726113" y="46974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5" name="Rectangle 75"/>
          <p:cNvSpPr/>
          <p:nvPr/>
        </p:nvSpPr>
        <p:spPr>
          <a:xfrm>
            <a:off x="6335713" y="46974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6" name="Rectangle 76"/>
          <p:cNvSpPr/>
          <p:nvPr/>
        </p:nvSpPr>
        <p:spPr>
          <a:xfrm>
            <a:off x="6945313" y="4697413"/>
            <a:ext cx="515937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7" name="Rectangle 77"/>
          <p:cNvSpPr/>
          <p:nvPr/>
        </p:nvSpPr>
        <p:spPr>
          <a:xfrm>
            <a:off x="2601913" y="5611813"/>
            <a:ext cx="515937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8" name="Rectangle 78"/>
          <p:cNvSpPr/>
          <p:nvPr/>
        </p:nvSpPr>
        <p:spPr>
          <a:xfrm>
            <a:off x="3287713" y="5611813"/>
            <a:ext cx="500062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79" name="Rectangle 79"/>
          <p:cNvSpPr/>
          <p:nvPr/>
        </p:nvSpPr>
        <p:spPr>
          <a:xfrm>
            <a:off x="3897313" y="5611813"/>
            <a:ext cx="515937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0" name="Rectangle 80"/>
          <p:cNvSpPr/>
          <p:nvPr/>
        </p:nvSpPr>
        <p:spPr>
          <a:xfrm>
            <a:off x="5116513" y="5611813"/>
            <a:ext cx="465137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1" name="Rectangle 81"/>
          <p:cNvSpPr/>
          <p:nvPr/>
        </p:nvSpPr>
        <p:spPr>
          <a:xfrm>
            <a:off x="1992313" y="50784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14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2" name="Rectangle 82"/>
          <p:cNvSpPr/>
          <p:nvPr/>
        </p:nvSpPr>
        <p:spPr>
          <a:xfrm>
            <a:off x="2525713" y="59928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19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3" name="Rectangle 83"/>
          <p:cNvSpPr/>
          <p:nvPr/>
        </p:nvSpPr>
        <p:spPr>
          <a:xfrm>
            <a:off x="3287713" y="59928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19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4" name="Rectangle 84"/>
          <p:cNvSpPr/>
          <p:nvPr/>
        </p:nvSpPr>
        <p:spPr>
          <a:xfrm>
            <a:off x="3897313" y="59928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17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5" name="Rectangle 85"/>
          <p:cNvSpPr/>
          <p:nvPr/>
        </p:nvSpPr>
        <p:spPr>
          <a:xfrm>
            <a:off x="4430713" y="50784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17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6" name="Rectangle 86"/>
          <p:cNvSpPr/>
          <p:nvPr/>
        </p:nvSpPr>
        <p:spPr>
          <a:xfrm>
            <a:off x="5726113" y="50784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15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7" name="Rectangle 87"/>
          <p:cNvSpPr/>
          <p:nvPr/>
        </p:nvSpPr>
        <p:spPr>
          <a:xfrm>
            <a:off x="6335713" y="50784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15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8" name="Rectangle 88"/>
          <p:cNvSpPr/>
          <p:nvPr/>
        </p:nvSpPr>
        <p:spPr>
          <a:xfrm>
            <a:off x="6945313" y="50784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13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89" name="Oval 89"/>
          <p:cNvSpPr/>
          <p:nvPr/>
        </p:nvSpPr>
        <p:spPr>
          <a:xfrm>
            <a:off x="5110163" y="6100763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76890" name="Rectangle 90"/>
          <p:cNvSpPr/>
          <p:nvPr/>
        </p:nvSpPr>
        <p:spPr>
          <a:xfrm>
            <a:off x="5116513" y="6145213"/>
            <a:ext cx="515937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91" name="Rectangle 91"/>
          <p:cNvSpPr/>
          <p:nvPr/>
        </p:nvSpPr>
        <p:spPr>
          <a:xfrm>
            <a:off x="5497513" y="61452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25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6892" name="Rectangle 92"/>
          <p:cNvSpPr/>
          <p:nvPr/>
        </p:nvSpPr>
        <p:spPr>
          <a:xfrm>
            <a:off x="1916113" y="3935413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11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0861" name="Line 93"/>
          <p:cNvSpPr/>
          <p:nvPr/>
        </p:nvSpPr>
        <p:spPr>
          <a:xfrm flipH="1">
            <a:off x="3200400" y="1219200"/>
            <a:ext cx="836613" cy="3794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60862" name="Line 94"/>
          <p:cNvSpPr/>
          <p:nvPr/>
        </p:nvSpPr>
        <p:spPr>
          <a:xfrm flipH="1">
            <a:off x="2209800" y="1981200"/>
            <a:ext cx="531813" cy="6080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60863" name="Line 95"/>
          <p:cNvSpPr/>
          <p:nvPr/>
        </p:nvSpPr>
        <p:spPr>
          <a:xfrm flipH="1">
            <a:off x="1905000" y="2743200"/>
            <a:ext cx="150813" cy="8366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60864" name="Line 96"/>
          <p:cNvSpPr/>
          <p:nvPr/>
        </p:nvSpPr>
        <p:spPr>
          <a:xfrm flipV="1">
            <a:off x="2360613" y="3200400"/>
            <a:ext cx="0" cy="7604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60865" name="Line 97"/>
          <p:cNvSpPr/>
          <p:nvPr/>
        </p:nvSpPr>
        <p:spPr>
          <a:xfrm>
            <a:off x="2514600" y="3124200"/>
            <a:ext cx="150813" cy="7604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60866" name="Line 98"/>
          <p:cNvSpPr/>
          <p:nvPr/>
        </p:nvSpPr>
        <p:spPr>
          <a:xfrm flipH="1">
            <a:off x="2057400" y="4038600"/>
            <a:ext cx="531813" cy="5318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60867" name="Line 99"/>
          <p:cNvSpPr/>
          <p:nvPr/>
        </p:nvSpPr>
        <p:spPr>
          <a:xfrm flipV="1">
            <a:off x="2286000" y="4267200"/>
            <a:ext cx="455613" cy="5318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60868" name="Line 100"/>
          <p:cNvSpPr/>
          <p:nvPr/>
        </p:nvSpPr>
        <p:spPr>
          <a:xfrm>
            <a:off x="2970213" y="3962400"/>
            <a:ext cx="0" cy="9128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60869" name="Line 101"/>
          <p:cNvSpPr/>
          <p:nvPr/>
        </p:nvSpPr>
        <p:spPr>
          <a:xfrm>
            <a:off x="2970213" y="5029200"/>
            <a:ext cx="0" cy="8366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0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0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0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0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0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0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0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Depth-first search (Analysis)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77827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76400"/>
            <a:ext cx="7772400" cy="4495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Not complete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because a path may be infinite or looping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then the path will never fail and go back try another option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Not optimal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zh-TW" altLang="en-US" dirty="0">
                <a:solidFill>
                  <a:srgbClr val="1D0401"/>
                </a:solidFill>
              </a:rPr>
              <a:t> </a:t>
            </a:r>
            <a:r>
              <a:rPr lang="en-US" altLang="zh-TW">
                <a:solidFill>
                  <a:srgbClr val="1D0401"/>
                </a:solidFill>
              </a:rPr>
              <a:t>it doesn't guarantee the best solution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It overcomes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the time and space complexities 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679450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sz="4000">
                <a:solidFill>
                  <a:srgbClr val="1D0401"/>
                </a:solidFill>
              </a:rPr>
              <a:t>Properties of depth-first search</a:t>
            </a:r>
            <a:endParaRPr sz="4000">
              <a:solidFill>
                <a:srgbClr val="1D0401"/>
              </a:solidFill>
            </a:endParaRPr>
          </a:p>
        </p:txBody>
      </p:sp>
      <p:sp>
        <p:nvSpPr>
          <p:cNvPr id="78851" name="Rectangle 3"/>
          <p:cNvSpPr>
            <a:spLocks noGrp="1"/>
          </p:cNvSpPr>
          <p:nvPr>
            <p:ph idx="1" hasCustomPrompt="1"/>
          </p:nvPr>
        </p:nvSpPr>
        <p:spPr>
          <a:xfrm>
            <a:off x="685800" y="2051050"/>
            <a:ext cx="7772400" cy="41148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sz="2800" u="sng">
                <a:solidFill>
                  <a:srgbClr val="1D0401"/>
                </a:solidFill>
              </a:rPr>
              <a:t>Complete?</a:t>
            </a:r>
            <a:r>
              <a:rPr sz="2800">
                <a:solidFill>
                  <a:srgbClr val="1D0401"/>
                </a:solidFill>
              </a:rPr>
              <a:t> No: fails in infinite-depth spaces, spaces with loops</a:t>
            </a:r>
            <a:endParaRPr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sz="2400">
                <a:solidFill>
                  <a:srgbClr val="1D0401"/>
                </a:solidFill>
              </a:rPr>
              <a:t>Modify to avoid repeated states along path
</a:t>
            </a:r>
            <a:endParaRPr sz="2400">
              <a:solidFill>
                <a:srgbClr val="1D0401"/>
              </a:solidFill>
            </a:endParaRPr>
          </a:p>
          <a:p>
            <a:pPr lvl="2" eaLnBrk="1" hangingPunct="1">
              <a:lnSpc>
                <a:spcPct val="80000"/>
              </a:lnSpc>
              <a:buNone/>
            </a:pPr>
            <a:r>
              <a:rPr sz="2000">
                <a:solidFill>
                  <a:srgbClr val="1D0401"/>
                </a:solidFill>
                <a:sym typeface="Wingdings" panose="05000000000000000000" pitchFamily="2" charset="2"/>
              </a:rPr>
              <a:t></a:t>
            </a:r>
            <a:r>
              <a:rPr sz="2000">
                <a:solidFill>
                  <a:srgbClr val="1D0401"/>
                </a:solidFill>
              </a:rPr>
              <a:t> complete in finite spaces
</a:t>
            </a:r>
            <a:endParaRPr sz="20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 u="sng">
                <a:solidFill>
                  <a:srgbClr val="1D0401"/>
                </a:solidFill>
              </a:rPr>
              <a:t>Time?</a:t>
            </a:r>
            <a:r>
              <a:rPr sz="2800">
                <a:solidFill>
                  <a:srgbClr val="1D0401"/>
                </a:solidFill>
              </a:rPr>
              <a:t> </a:t>
            </a:r>
            <a:r>
              <a:rPr sz="2800" i="1" dirty="0" err="1">
                <a:solidFill>
                  <a:srgbClr val="1D0401"/>
                </a:solidFill>
              </a:rPr>
              <a:t>O(b</a:t>
            </a:r>
            <a:r>
              <a:rPr sz="2800" i="1" baseline="30000" dirty="0" err="1">
                <a:solidFill>
                  <a:srgbClr val="1D0401"/>
                </a:solidFill>
              </a:rPr>
              <a:t>m</a:t>
            </a:r>
            <a:r>
              <a:rPr sz="2800" i="1">
                <a:solidFill>
                  <a:srgbClr val="1D0401"/>
                </a:solidFill>
              </a:rPr>
              <a:t>)</a:t>
            </a:r>
            <a:r>
              <a:rPr sz="2800">
                <a:solidFill>
                  <a:srgbClr val="1D0401"/>
                </a:solidFill>
              </a:rPr>
              <a:t>: terrible if </a:t>
            </a:r>
            <a:r>
              <a:rPr sz="2800" i="1">
                <a:solidFill>
                  <a:srgbClr val="1D0401"/>
                </a:solidFill>
              </a:rPr>
              <a:t>m</a:t>
            </a:r>
            <a:r>
              <a:rPr sz="2800">
                <a:solidFill>
                  <a:srgbClr val="1D0401"/>
                </a:solidFill>
              </a:rPr>
              <a:t> is much larger than </a:t>
            </a:r>
            <a:r>
              <a:rPr sz="2800" i="1">
                <a:solidFill>
                  <a:srgbClr val="1D0401"/>
                </a:solidFill>
              </a:rPr>
              <a:t>d</a:t>
            </a:r>
            <a:endParaRPr sz="2800" i="1">
              <a:solidFill>
                <a:srgbClr val="1D0401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sz="2400">
                <a:solidFill>
                  <a:srgbClr val="1D0401"/>
                </a:solidFill>
              </a:rPr>
              <a:t> but if solutions are dense, may be much faster than breadth-first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 u="sng">
                <a:solidFill>
                  <a:srgbClr val="1D0401"/>
                </a:solidFill>
              </a:rPr>
              <a:t>Space?</a:t>
            </a:r>
            <a:r>
              <a:rPr sz="2800">
                <a:solidFill>
                  <a:srgbClr val="1D0401"/>
                </a:solidFill>
              </a:rPr>
              <a:t> </a:t>
            </a:r>
            <a:r>
              <a:rPr sz="2800" i="1" dirty="0" err="1">
                <a:solidFill>
                  <a:srgbClr val="1D0401"/>
                </a:solidFill>
              </a:rPr>
              <a:t>O(bm</a:t>
            </a:r>
            <a:r>
              <a:rPr sz="2800" i="1">
                <a:solidFill>
                  <a:srgbClr val="1D0401"/>
                </a:solidFill>
              </a:rPr>
              <a:t>), </a:t>
            </a:r>
            <a:r>
              <a:rPr sz="2800">
                <a:solidFill>
                  <a:srgbClr val="1D0401"/>
                </a:solidFill>
              </a:rPr>
              <a:t>i.e., linear space!
</a:t>
            </a:r>
            <a:endParaRPr sz="28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 u="sng">
                <a:solidFill>
                  <a:srgbClr val="1D0401"/>
                </a:solidFill>
              </a:rPr>
              <a:t>Optimal?</a:t>
            </a:r>
            <a:r>
              <a:rPr sz="2800">
                <a:solidFill>
                  <a:srgbClr val="1D0401"/>
                </a:solidFill>
              </a:rPr>
              <a:t> No
</a:t>
            </a:r>
            <a:endParaRPr sz="2800">
              <a:solidFill>
                <a:srgbClr val="1D0401"/>
              </a:solidFill>
            </a:endParaRPr>
          </a:p>
          <a:p>
            <a:pPr eaLnBrk="1" hangingPunct="1">
              <a:lnSpc>
                <a:spcPct val="80000"/>
              </a:lnSpc>
            </a:pPr>
            <a:endParaRPr sz="280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3298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Depth-Limited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9875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t> </a:t>
            </a:r>
            <a:r>
              <a:rPr>
                <a:solidFill>
                  <a:srgbClr val="0C0C12"/>
                </a:solidFill>
              </a:rPr>
              <a:t>Depth-first with </a:t>
            </a:r>
            <a:r>
              <a:rPr>
                <a:solidFill>
                  <a:srgbClr val="3204B4"/>
                </a:solidFill>
              </a:rPr>
              <a:t>depth cutoff k</a:t>
            </a:r>
            <a:r>
              <a:rPr>
                <a:solidFill>
                  <a:srgbClr val="0C0C12"/>
                </a:solidFill>
              </a:rPr>
              <a:t> (maximal depth below which nodes are not expanded)</a:t>
            </a:r>
            <a:br>
              <a:rPr>
                <a:solidFill>
                  <a:srgbClr val="0C0C12"/>
                </a:solidFill>
              </a:rPr>
            </a:br>
            <a:endParaRPr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>
                <a:solidFill>
                  <a:srgbClr val="0C0C12"/>
                </a:solidFill>
              </a:rPr>
              <a:t>Three possible outcomes:</a:t>
            </a:r>
            <a:endParaRPr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>
                <a:solidFill>
                  <a:srgbClr val="0C0C12"/>
                </a:solidFill>
              </a:rPr>
              <a:t>Solution</a:t>
            </a:r>
            <a:endParaRPr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>
                <a:solidFill>
                  <a:srgbClr val="0C0C12"/>
                </a:solidFill>
              </a:rPr>
              <a:t>Failure (no solution)</a:t>
            </a:r>
            <a:endParaRPr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>
                <a:solidFill>
                  <a:srgbClr val="CC6600"/>
                </a:solidFill>
              </a:rPr>
              <a:t>Cutoff (no solution within cutoff)</a:t>
            </a:r>
            <a:endParaRPr>
              <a:solidFill>
                <a:srgbClr val="CC6600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Depth-limited search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80899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76400"/>
            <a:ext cx="7772400" cy="47244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It is depth-first search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with a </a:t>
            </a:r>
            <a:r>
              <a:rPr lang="en-US" altLang="zh-TW" b="1">
                <a:solidFill>
                  <a:srgbClr val="1D0401"/>
                </a:solidFill>
              </a:rPr>
              <a:t>predefined</a:t>
            </a:r>
            <a:r>
              <a:rPr lang="en-US" altLang="zh-TW">
                <a:solidFill>
                  <a:srgbClr val="1D0401"/>
                </a:solidFill>
              </a:rPr>
              <a:t> maximum depth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However, it is usually not easy to define the suitable maximum depth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too small </a:t>
            </a:r>
            <a:r>
              <a:rPr lang="en-US" altLang="zh-TW">
                <a:solidFill>
                  <a:srgbClr val="1D0401"/>
                </a:solidFill>
                <a:sym typeface="Wingdings" panose="05000000000000000000" pitchFamily="2" charset="2"/>
              </a:rPr>
              <a:t></a:t>
            </a:r>
            <a:r>
              <a:rPr lang="en-US" altLang="zh-TW">
                <a:solidFill>
                  <a:srgbClr val="1D0401"/>
                </a:solidFill>
              </a:rPr>
              <a:t> no solution can be found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too large </a:t>
            </a:r>
            <a:r>
              <a:rPr lang="en-US" altLang="zh-TW">
                <a:solidFill>
                  <a:srgbClr val="1D0401"/>
                </a:solidFill>
                <a:sym typeface="Wingdings" panose="05000000000000000000" pitchFamily="2" charset="2"/>
              </a:rPr>
              <a:t></a:t>
            </a:r>
            <a:r>
              <a:rPr lang="en-US" altLang="zh-TW">
                <a:solidFill>
                  <a:srgbClr val="1D0401"/>
                </a:solidFill>
              </a:rPr>
              <a:t> the same problems are suffered from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Anyway the search is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complete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but still not optimal 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Rectangle 2"/>
          <p:cNvSpPr>
            <a:spLocks noGrp="1"/>
          </p:cNvSpPr>
          <p:nvPr>
            <p:ph type="title" hasCustomPrompt="1"/>
          </p:nvPr>
        </p:nvSpPr>
        <p:spPr>
          <a:xfrm>
            <a:off x="979488" y="609600"/>
            <a:ext cx="6891337" cy="4572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s-MX" altLang="en-US" dirty="0">
                <a:solidFill>
                  <a:srgbClr val="1D0401"/>
                </a:solidFill>
              </a:rPr>
              <a:t>Depth-limited search </a:t>
            </a:r>
            <a:endParaRPr lang="es-MX" altLang="he-IL" dirty="0">
              <a:solidFill>
                <a:srgbClr val="1D0401"/>
              </a:solidFill>
            </a:endParaRPr>
          </a:p>
        </p:txBody>
      </p:sp>
      <p:sp>
        <p:nvSpPr>
          <p:cNvPr id="81923" name="Oval 3"/>
          <p:cNvSpPr/>
          <p:nvPr/>
        </p:nvSpPr>
        <p:spPr>
          <a:xfrm>
            <a:off x="4184650" y="946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24" name="Oval 4"/>
          <p:cNvSpPr/>
          <p:nvPr/>
        </p:nvSpPr>
        <p:spPr>
          <a:xfrm>
            <a:off x="2813050" y="163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25" name="Oval 5"/>
          <p:cNvSpPr/>
          <p:nvPr/>
        </p:nvSpPr>
        <p:spPr>
          <a:xfrm>
            <a:off x="20510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26" name="Oval 6"/>
          <p:cNvSpPr/>
          <p:nvPr/>
        </p:nvSpPr>
        <p:spPr>
          <a:xfrm>
            <a:off x="5327650" y="163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27" name="Oval 7"/>
          <p:cNvSpPr/>
          <p:nvPr/>
        </p:nvSpPr>
        <p:spPr>
          <a:xfrm>
            <a:off x="32702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28" name="Oval 8"/>
          <p:cNvSpPr/>
          <p:nvPr/>
        </p:nvSpPr>
        <p:spPr>
          <a:xfrm>
            <a:off x="61658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29" name="Oval 9"/>
          <p:cNvSpPr/>
          <p:nvPr/>
        </p:nvSpPr>
        <p:spPr>
          <a:xfrm>
            <a:off x="44894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0" name="Oval 10"/>
          <p:cNvSpPr/>
          <p:nvPr/>
        </p:nvSpPr>
        <p:spPr>
          <a:xfrm>
            <a:off x="18224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1" name="Oval 11"/>
          <p:cNvSpPr/>
          <p:nvPr/>
        </p:nvSpPr>
        <p:spPr>
          <a:xfrm>
            <a:off x="36512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2" name="Oval 12"/>
          <p:cNvSpPr/>
          <p:nvPr/>
        </p:nvSpPr>
        <p:spPr>
          <a:xfrm>
            <a:off x="25844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3" name="Oval 13"/>
          <p:cNvSpPr/>
          <p:nvPr/>
        </p:nvSpPr>
        <p:spPr>
          <a:xfrm>
            <a:off x="45656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4" name="Oval 14"/>
          <p:cNvSpPr/>
          <p:nvPr/>
        </p:nvSpPr>
        <p:spPr>
          <a:xfrm>
            <a:off x="63944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5" name="Oval 15"/>
          <p:cNvSpPr/>
          <p:nvPr/>
        </p:nvSpPr>
        <p:spPr>
          <a:xfrm>
            <a:off x="54038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6" name="Oval 16"/>
          <p:cNvSpPr/>
          <p:nvPr/>
        </p:nvSpPr>
        <p:spPr>
          <a:xfrm>
            <a:off x="24320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7" name="Oval 17"/>
          <p:cNvSpPr/>
          <p:nvPr/>
        </p:nvSpPr>
        <p:spPr>
          <a:xfrm>
            <a:off x="18224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8" name="Oval 18"/>
          <p:cNvSpPr/>
          <p:nvPr/>
        </p:nvSpPr>
        <p:spPr>
          <a:xfrm>
            <a:off x="31178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39" name="Oval 19"/>
          <p:cNvSpPr/>
          <p:nvPr/>
        </p:nvSpPr>
        <p:spPr>
          <a:xfrm>
            <a:off x="37274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0" name="Oval 20"/>
          <p:cNvSpPr/>
          <p:nvPr/>
        </p:nvSpPr>
        <p:spPr>
          <a:xfrm>
            <a:off x="49466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1" name="Oval 21"/>
          <p:cNvSpPr/>
          <p:nvPr/>
        </p:nvSpPr>
        <p:spPr>
          <a:xfrm>
            <a:off x="43370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2" name="Oval 22"/>
          <p:cNvSpPr/>
          <p:nvPr/>
        </p:nvSpPr>
        <p:spPr>
          <a:xfrm>
            <a:off x="55562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3" name="Oval 23"/>
          <p:cNvSpPr/>
          <p:nvPr/>
        </p:nvSpPr>
        <p:spPr>
          <a:xfrm>
            <a:off x="61658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4" name="Oval 24"/>
          <p:cNvSpPr/>
          <p:nvPr/>
        </p:nvSpPr>
        <p:spPr>
          <a:xfrm>
            <a:off x="67754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5" name="Oval 25"/>
          <p:cNvSpPr/>
          <p:nvPr/>
        </p:nvSpPr>
        <p:spPr>
          <a:xfrm>
            <a:off x="24320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6" name="Oval 26"/>
          <p:cNvSpPr/>
          <p:nvPr/>
        </p:nvSpPr>
        <p:spPr>
          <a:xfrm>
            <a:off x="31178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7" name="Oval 27"/>
          <p:cNvSpPr/>
          <p:nvPr/>
        </p:nvSpPr>
        <p:spPr>
          <a:xfrm>
            <a:off x="37274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8" name="Oval 28"/>
          <p:cNvSpPr/>
          <p:nvPr/>
        </p:nvSpPr>
        <p:spPr>
          <a:xfrm>
            <a:off x="49466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1949" name="Line 29"/>
          <p:cNvSpPr/>
          <p:nvPr/>
        </p:nvSpPr>
        <p:spPr>
          <a:xfrm flipH="1">
            <a:off x="3189288" y="1322388"/>
            <a:ext cx="1141412" cy="379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0" name="Line 30"/>
          <p:cNvSpPr/>
          <p:nvPr/>
        </p:nvSpPr>
        <p:spPr>
          <a:xfrm>
            <a:off x="4332288" y="1322388"/>
            <a:ext cx="989012" cy="4556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1" name="Line 31"/>
          <p:cNvSpPr/>
          <p:nvPr/>
        </p:nvSpPr>
        <p:spPr>
          <a:xfrm flipH="1">
            <a:off x="2351088" y="2008188"/>
            <a:ext cx="6080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2" name="Line 32"/>
          <p:cNvSpPr/>
          <p:nvPr/>
        </p:nvSpPr>
        <p:spPr>
          <a:xfrm>
            <a:off x="2960688" y="2008188"/>
            <a:ext cx="379412" cy="4556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3" name="Line 33"/>
          <p:cNvSpPr/>
          <p:nvPr/>
        </p:nvSpPr>
        <p:spPr>
          <a:xfrm flipH="1">
            <a:off x="4865688" y="2008188"/>
            <a:ext cx="6080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4" name="Line 34"/>
          <p:cNvSpPr/>
          <p:nvPr/>
        </p:nvSpPr>
        <p:spPr>
          <a:xfrm>
            <a:off x="5475288" y="2008188"/>
            <a:ext cx="760412" cy="4556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5" name="Line 35"/>
          <p:cNvSpPr/>
          <p:nvPr/>
        </p:nvSpPr>
        <p:spPr>
          <a:xfrm flipV="1">
            <a:off x="2122488" y="2846388"/>
            <a:ext cx="1508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6" name="Line 36"/>
          <p:cNvSpPr/>
          <p:nvPr/>
        </p:nvSpPr>
        <p:spPr>
          <a:xfrm>
            <a:off x="2274888" y="2846388"/>
            <a:ext cx="3794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7" name="Line 37"/>
          <p:cNvSpPr/>
          <p:nvPr/>
        </p:nvSpPr>
        <p:spPr>
          <a:xfrm>
            <a:off x="3494088" y="2846388"/>
            <a:ext cx="3032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8" name="Line 38"/>
          <p:cNvSpPr/>
          <p:nvPr/>
        </p:nvSpPr>
        <p:spPr>
          <a:xfrm>
            <a:off x="4711700" y="28463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59" name="Line 39"/>
          <p:cNvSpPr/>
          <p:nvPr/>
        </p:nvSpPr>
        <p:spPr>
          <a:xfrm flipV="1">
            <a:off x="5703888" y="2846388"/>
            <a:ext cx="608012" cy="6080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0" name="Line 40"/>
          <p:cNvSpPr/>
          <p:nvPr/>
        </p:nvSpPr>
        <p:spPr>
          <a:xfrm>
            <a:off x="6313488" y="2846388"/>
            <a:ext cx="2270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1" name="Line 41"/>
          <p:cNvSpPr/>
          <p:nvPr/>
        </p:nvSpPr>
        <p:spPr>
          <a:xfrm flipV="1">
            <a:off x="2122488" y="3760788"/>
            <a:ext cx="6080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2" name="Line 42"/>
          <p:cNvSpPr/>
          <p:nvPr/>
        </p:nvSpPr>
        <p:spPr>
          <a:xfrm flipH="1">
            <a:off x="2655888" y="3760788"/>
            <a:ext cx="74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3" name="Line 43"/>
          <p:cNvSpPr/>
          <p:nvPr/>
        </p:nvSpPr>
        <p:spPr>
          <a:xfrm flipV="1">
            <a:off x="3341688" y="3760788"/>
            <a:ext cx="455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4" name="Line 44"/>
          <p:cNvSpPr/>
          <p:nvPr/>
        </p:nvSpPr>
        <p:spPr>
          <a:xfrm>
            <a:off x="3798888" y="3760788"/>
            <a:ext cx="74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5" name="Line 45"/>
          <p:cNvSpPr/>
          <p:nvPr/>
        </p:nvSpPr>
        <p:spPr>
          <a:xfrm flipV="1">
            <a:off x="4560888" y="3760788"/>
            <a:ext cx="2270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6" name="Line 46"/>
          <p:cNvSpPr/>
          <p:nvPr/>
        </p:nvSpPr>
        <p:spPr>
          <a:xfrm>
            <a:off x="4789488" y="3760788"/>
            <a:ext cx="3032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7" name="Line 47"/>
          <p:cNvSpPr/>
          <p:nvPr/>
        </p:nvSpPr>
        <p:spPr>
          <a:xfrm flipH="1" flipV="1">
            <a:off x="5627688" y="3760788"/>
            <a:ext cx="74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8" name="Line 48"/>
          <p:cNvSpPr/>
          <p:nvPr/>
        </p:nvSpPr>
        <p:spPr>
          <a:xfrm>
            <a:off x="5627688" y="3760788"/>
            <a:ext cx="6842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69" name="Line 49"/>
          <p:cNvSpPr/>
          <p:nvPr/>
        </p:nvSpPr>
        <p:spPr>
          <a:xfrm flipH="1" flipV="1">
            <a:off x="6618288" y="3760788"/>
            <a:ext cx="3032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70" name="Line 50"/>
          <p:cNvSpPr/>
          <p:nvPr/>
        </p:nvSpPr>
        <p:spPr>
          <a:xfrm flipV="1">
            <a:off x="26543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71" name="Line 51"/>
          <p:cNvSpPr/>
          <p:nvPr/>
        </p:nvSpPr>
        <p:spPr>
          <a:xfrm flipV="1">
            <a:off x="32639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72" name="Line 52"/>
          <p:cNvSpPr/>
          <p:nvPr/>
        </p:nvSpPr>
        <p:spPr>
          <a:xfrm flipV="1">
            <a:off x="39497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73" name="Line 53"/>
          <p:cNvSpPr/>
          <p:nvPr/>
        </p:nvSpPr>
        <p:spPr>
          <a:xfrm flipV="1">
            <a:off x="50927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74" name="Line 54"/>
          <p:cNvSpPr/>
          <p:nvPr/>
        </p:nvSpPr>
        <p:spPr>
          <a:xfrm flipH="1" flipV="1">
            <a:off x="5092700" y="5818188"/>
            <a:ext cx="12700" cy="277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975" name="Rectangle 55"/>
          <p:cNvSpPr/>
          <p:nvPr/>
        </p:nvSpPr>
        <p:spPr>
          <a:xfrm>
            <a:off x="4191000" y="990600"/>
            <a:ext cx="2968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S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76" name="Rectangle 56"/>
          <p:cNvSpPr/>
          <p:nvPr/>
        </p:nvSpPr>
        <p:spPr>
          <a:xfrm>
            <a:off x="2819400" y="16764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A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77" name="Rectangle 57"/>
          <p:cNvSpPr/>
          <p:nvPr/>
        </p:nvSpPr>
        <p:spPr>
          <a:xfrm>
            <a:off x="5334000" y="16764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D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78" name="Rectangle 58"/>
          <p:cNvSpPr/>
          <p:nvPr/>
        </p:nvSpPr>
        <p:spPr>
          <a:xfrm>
            <a:off x="2057400" y="25146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B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79" name="Rectangle 59"/>
          <p:cNvSpPr/>
          <p:nvPr/>
        </p:nvSpPr>
        <p:spPr>
          <a:xfrm>
            <a:off x="3276600" y="25146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D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0" name="Rectangle 60"/>
          <p:cNvSpPr/>
          <p:nvPr/>
        </p:nvSpPr>
        <p:spPr>
          <a:xfrm>
            <a:off x="4495800" y="25146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A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1" name="Rectangle 61"/>
          <p:cNvSpPr/>
          <p:nvPr/>
        </p:nvSpPr>
        <p:spPr>
          <a:xfrm>
            <a:off x="6172200" y="25146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E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2" name="Rectangle 62"/>
          <p:cNvSpPr/>
          <p:nvPr/>
        </p:nvSpPr>
        <p:spPr>
          <a:xfrm>
            <a:off x="1828800" y="3429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C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3" name="Rectangle 63"/>
          <p:cNvSpPr/>
          <p:nvPr/>
        </p:nvSpPr>
        <p:spPr>
          <a:xfrm>
            <a:off x="2590800" y="3429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E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4" name="Rectangle 64"/>
          <p:cNvSpPr/>
          <p:nvPr/>
        </p:nvSpPr>
        <p:spPr>
          <a:xfrm>
            <a:off x="3657600" y="3429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E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5" name="Rectangle 65"/>
          <p:cNvSpPr/>
          <p:nvPr/>
        </p:nvSpPr>
        <p:spPr>
          <a:xfrm>
            <a:off x="4572000" y="3429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B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6" name="Rectangle 66"/>
          <p:cNvSpPr/>
          <p:nvPr/>
        </p:nvSpPr>
        <p:spPr>
          <a:xfrm>
            <a:off x="5410200" y="3429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B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7" name="Rectangle 67"/>
          <p:cNvSpPr/>
          <p:nvPr/>
        </p:nvSpPr>
        <p:spPr>
          <a:xfrm>
            <a:off x="6400800" y="3429000"/>
            <a:ext cx="3127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F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8" name="Rectangle 68"/>
          <p:cNvSpPr/>
          <p:nvPr/>
        </p:nvSpPr>
        <p:spPr>
          <a:xfrm>
            <a:off x="1828800" y="4572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D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89" name="Rectangle 69"/>
          <p:cNvSpPr/>
          <p:nvPr/>
        </p:nvSpPr>
        <p:spPr>
          <a:xfrm>
            <a:off x="2438400" y="4572000"/>
            <a:ext cx="3127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F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0" name="Rectangle 70"/>
          <p:cNvSpPr/>
          <p:nvPr/>
        </p:nvSpPr>
        <p:spPr>
          <a:xfrm>
            <a:off x="3124200" y="4572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B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1" name="Rectangle 71"/>
          <p:cNvSpPr/>
          <p:nvPr/>
        </p:nvSpPr>
        <p:spPr>
          <a:xfrm>
            <a:off x="3733800" y="4572000"/>
            <a:ext cx="3127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F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2" name="Rectangle 72"/>
          <p:cNvSpPr/>
          <p:nvPr/>
        </p:nvSpPr>
        <p:spPr>
          <a:xfrm>
            <a:off x="4343400" y="4572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C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3" name="Rectangle 73"/>
          <p:cNvSpPr/>
          <p:nvPr/>
        </p:nvSpPr>
        <p:spPr>
          <a:xfrm>
            <a:off x="4953000" y="4572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E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4" name="Rectangle 74"/>
          <p:cNvSpPr/>
          <p:nvPr/>
        </p:nvSpPr>
        <p:spPr>
          <a:xfrm>
            <a:off x="5562600" y="4572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A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5" name="Rectangle 75"/>
          <p:cNvSpPr/>
          <p:nvPr/>
        </p:nvSpPr>
        <p:spPr>
          <a:xfrm>
            <a:off x="6172200" y="4572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C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6" name="Rectangle 76"/>
          <p:cNvSpPr/>
          <p:nvPr/>
        </p:nvSpPr>
        <p:spPr>
          <a:xfrm>
            <a:off x="6781800" y="4572000"/>
            <a:ext cx="3635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G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7" name="Rectangle 77"/>
          <p:cNvSpPr/>
          <p:nvPr/>
        </p:nvSpPr>
        <p:spPr>
          <a:xfrm>
            <a:off x="2438400" y="5486400"/>
            <a:ext cx="3635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G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8" name="Rectangle 78"/>
          <p:cNvSpPr/>
          <p:nvPr/>
        </p:nvSpPr>
        <p:spPr>
          <a:xfrm>
            <a:off x="3124200" y="54864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C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1999" name="Rectangle 79"/>
          <p:cNvSpPr/>
          <p:nvPr/>
        </p:nvSpPr>
        <p:spPr>
          <a:xfrm>
            <a:off x="3733800" y="5486400"/>
            <a:ext cx="3635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G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2000" name="Rectangle 80"/>
          <p:cNvSpPr/>
          <p:nvPr/>
        </p:nvSpPr>
        <p:spPr>
          <a:xfrm>
            <a:off x="4953000" y="5486400"/>
            <a:ext cx="3127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F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2001" name="Rectangle 81"/>
          <p:cNvSpPr/>
          <p:nvPr/>
        </p:nvSpPr>
        <p:spPr>
          <a:xfrm>
            <a:off x="18288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14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02" name="Rectangle 82"/>
          <p:cNvSpPr/>
          <p:nvPr/>
        </p:nvSpPr>
        <p:spPr>
          <a:xfrm>
            <a:off x="2362200" y="58674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19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03" name="Rectangle 83"/>
          <p:cNvSpPr/>
          <p:nvPr/>
        </p:nvSpPr>
        <p:spPr>
          <a:xfrm>
            <a:off x="3124200" y="58674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19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04" name="Rectangle 84"/>
          <p:cNvSpPr/>
          <p:nvPr/>
        </p:nvSpPr>
        <p:spPr>
          <a:xfrm>
            <a:off x="3733800" y="58674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17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05" name="Rectangle 85"/>
          <p:cNvSpPr/>
          <p:nvPr/>
        </p:nvSpPr>
        <p:spPr>
          <a:xfrm>
            <a:off x="42672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17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06" name="Rectangle 86"/>
          <p:cNvSpPr/>
          <p:nvPr/>
        </p:nvSpPr>
        <p:spPr>
          <a:xfrm>
            <a:off x="55626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15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07" name="Rectangle 87"/>
          <p:cNvSpPr/>
          <p:nvPr/>
        </p:nvSpPr>
        <p:spPr>
          <a:xfrm>
            <a:off x="61722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15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08" name="Rectangle 88"/>
          <p:cNvSpPr/>
          <p:nvPr/>
        </p:nvSpPr>
        <p:spPr>
          <a:xfrm>
            <a:off x="67818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13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09" name="Oval 89"/>
          <p:cNvSpPr/>
          <p:nvPr/>
        </p:nvSpPr>
        <p:spPr>
          <a:xfrm>
            <a:off x="4946650" y="59753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82010" name="Rectangle 90"/>
          <p:cNvSpPr/>
          <p:nvPr/>
        </p:nvSpPr>
        <p:spPr>
          <a:xfrm>
            <a:off x="4953000" y="6019800"/>
            <a:ext cx="3635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G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82011" name="Rectangle 91"/>
          <p:cNvSpPr/>
          <p:nvPr/>
        </p:nvSpPr>
        <p:spPr>
          <a:xfrm>
            <a:off x="5334000" y="60198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25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12" name="Rectangle 92"/>
          <p:cNvSpPr/>
          <p:nvPr/>
        </p:nvSpPr>
        <p:spPr>
          <a:xfrm>
            <a:off x="1752600" y="3810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11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82013" name="Line 93"/>
          <p:cNvSpPr/>
          <p:nvPr/>
        </p:nvSpPr>
        <p:spPr>
          <a:xfrm>
            <a:off x="2514600" y="5029200"/>
            <a:ext cx="0" cy="38100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14" name="Line 94"/>
          <p:cNvSpPr/>
          <p:nvPr/>
        </p:nvSpPr>
        <p:spPr>
          <a:xfrm flipV="1">
            <a:off x="2590800" y="2133600"/>
            <a:ext cx="381000" cy="3810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15" name="Line 95"/>
          <p:cNvSpPr/>
          <p:nvPr/>
        </p:nvSpPr>
        <p:spPr>
          <a:xfrm flipH="1" flipV="1">
            <a:off x="2667000" y="2514600"/>
            <a:ext cx="304800" cy="5334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16" name="Line 96"/>
          <p:cNvSpPr/>
          <p:nvPr/>
        </p:nvSpPr>
        <p:spPr>
          <a:xfrm>
            <a:off x="2514600" y="2667000"/>
            <a:ext cx="381000" cy="6096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17" name="Line 97"/>
          <p:cNvSpPr/>
          <p:nvPr/>
        </p:nvSpPr>
        <p:spPr>
          <a:xfrm flipV="1">
            <a:off x="2209800" y="2971800"/>
            <a:ext cx="228600" cy="6096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18" name="Line 98"/>
          <p:cNvSpPr/>
          <p:nvPr/>
        </p:nvSpPr>
        <p:spPr>
          <a:xfrm flipH="1">
            <a:off x="1676400" y="2819400"/>
            <a:ext cx="303213" cy="6858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19" name="Line 99"/>
          <p:cNvSpPr/>
          <p:nvPr/>
        </p:nvSpPr>
        <p:spPr>
          <a:xfrm flipH="1">
            <a:off x="2133600" y="1752600"/>
            <a:ext cx="609600" cy="5334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0" name="Line 100"/>
          <p:cNvSpPr/>
          <p:nvPr/>
        </p:nvSpPr>
        <p:spPr>
          <a:xfrm>
            <a:off x="2971800" y="2362200"/>
            <a:ext cx="304800" cy="5334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1" name="Line 101"/>
          <p:cNvSpPr/>
          <p:nvPr/>
        </p:nvSpPr>
        <p:spPr>
          <a:xfrm>
            <a:off x="3429000" y="2971800"/>
            <a:ext cx="152400" cy="6096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2" name="Line 102"/>
          <p:cNvSpPr/>
          <p:nvPr/>
        </p:nvSpPr>
        <p:spPr>
          <a:xfrm flipH="1" flipV="1">
            <a:off x="3810000" y="2819400"/>
            <a:ext cx="228600" cy="5334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3" name="Line 103"/>
          <p:cNvSpPr/>
          <p:nvPr/>
        </p:nvSpPr>
        <p:spPr>
          <a:xfrm flipH="1">
            <a:off x="5638800" y="2819400"/>
            <a:ext cx="531813" cy="4572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4" name="Line 104"/>
          <p:cNvSpPr/>
          <p:nvPr/>
        </p:nvSpPr>
        <p:spPr>
          <a:xfrm flipV="1">
            <a:off x="5943600" y="3048000"/>
            <a:ext cx="381000" cy="3810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5" name="Line 105"/>
          <p:cNvSpPr/>
          <p:nvPr/>
        </p:nvSpPr>
        <p:spPr>
          <a:xfrm>
            <a:off x="6553200" y="2895600"/>
            <a:ext cx="152400" cy="3810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6" name="Line 106"/>
          <p:cNvSpPr/>
          <p:nvPr/>
        </p:nvSpPr>
        <p:spPr>
          <a:xfrm flipH="1">
            <a:off x="2819400" y="3886200"/>
            <a:ext cx="76200" cy="68580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7" name="Line 107"/>
          <p:cNvSpPr/>
          <p:nvPr/>
        </p:nvSpPr>
        <p:spPr>
          <a:xfrm flipV="1">
            <a:off x="2286000" y="4038600"/>
            <a:ext cx="381000" cy="53340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8" name="Line 108"/>
          <p:cNvSpPr/>
          <p:nvPr/>
        </p:nvSpPr>
        <p:spPr>
          <a:xfrm flipH="1">
            <a:off x="1981200" y="3733800"/>
            <a:ext cx="531813" cy="68580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29" name="Line 109"/>
          <p:cNvSpPr/>
          <p:nvPr/>
        </p:nvSpPr>
        <p:spPr>
          <a:xfrm flipV="1">
            <a:off x="2819400" y="4724400"/>
            <a:ext cx="76200" cy="68580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30" name="Text Box 110"/>
          <p:cNvSpPr txBox="1"/>
          <p:nvPr/>
        </p:nvSpPr>
        <p:spPr>
          <a:xfrm>
            <a:off x="6629400" y="1066800"/>
            <a:ext cx="1336675" cy="365125"/>
          </a:xfrm>
          <a:prstGeom prst="rect">
            <a:avLst/>
          </a:prstGeom>
          <a:noFill/>
          <a:ln w="9525">
            <a:noFill/>
          </a:ln>
        </p:spPr>
        <p:txBody>
          <a:bodyPr wrap="none" tIns="0" bIns="0" anchor="ctr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es-MX" altLang="he-IL" dirty="0">
                <a:latin typeface="Times New Roman" panose="02020603050405020304" pitchFamily="18" charset="0"/>
              </a:rPr>
              <a:t>depth = 3</a:t>
            </a:r>
            <a:endParaRPr lang="es-MX" altLang="he-IL" dirty="0">
              <a:latin typeface="Times New Roman" panose="02020603050405020304" pitchFamily="18" charset="0"/>
            </a:endParaRPr>
          </a:p>
        </p:txBody>
      </p:sp>
      <p:sp>
        <p:nvSpPr>
          <p:cNvPr id="82031" name="Line 111"/>
          <p:cNvSpPr/>
          <p:nvPr/>
        </p:nvSpPr>
        <p:spPr>
          <a:xfrm>
            <a:off x="6858000" y="1828800"/>
            <a:ext cx="1143000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32" name="Line 112"/>
          <p:cNvSpPr/>
          <p:nvPr/>
        </p:nvSpPr>
        <p:spPr>
          <a:xfrm>
            <a:off x="6858000" y="2362200"/>
            <a:ext cx="1066800" cy="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82033" name="Text Box 113"/>
          <p:cNvSpPr txBox="1"/>
          <p:nvPr/>
        </p:nvSpPr>
        <p:spPr>
          <a:xfrm>
            <a:off x="8382000" y="1600200"/>
            <a:ext cx="336550" cy="365125"/>
          </a:xfrm>
          <a:prstGeom prst="rect">
            <a:avLst/>
          </a:prstGeom>
          <a:noFill/>
          <a:ln w="9525">
            <a:noFill/>
          </a:ln>
        </p:spPr>
        <p:txBody>
          <a:bodyPr wrap="none" tIns="0" bIns="0" anchor="ctr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en-US" altLang="es-MX">
                <a:latin typeface="Times New Roman" panose="02020603050405020304" pitchFamily="18" charset="0"/>
              </a:rPr>
              <a:t>3</a:t>
            </a:r>
            <a:endParaRPr lang="en-US" altLang="es-MX">
              <a:latin typeface="Times New Roman" panose="02020603050405020304" pitchFamily="18" charset="0"/>
            </a:endParaRPr>
          </a:p>
        </p:txBody>
      </p:sp>
      <p:sp>
        <p:nvSpPr>
          <p:cNvPr id="82034" name="Text Box 114"/>
          <p:cNvSpPr txBox="1"/>
          <p:nvPr/>
        </p:nvSpPr>
        <p:spPr>
          <a:xfrm>
            <a:off x="8382000" y="2133600"/>
            <a:ext cx="336550" cy="365125"/>
          </a:xfrm>
          <a:prstGeom prst="rect">
            <a:avLst/>
          </a:prstGeom>
          <a:noFill/>
          <a:ln w="9525">
            <a:noFill/>
          </a:ln>
        </p:spPr>
        <p:txBody>
          <a:bodyPr wrap="none" tIns="0" bIns="0" anchor="ctr" anchorCtr="0"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en-US" altLang="es-MX">
                <a:latin typeface="Times New Roman" panose="02020603050405020304" pitchFamily="18" charset="0"/>
              </a:rPr>
              <a:t>6</a:t>
            </a:r>
            <a:endParaRPr lang="en-US" altLang="es-MX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Iterative deepening search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82947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No choosing of the best depth limit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It tries all possible depth limits: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first 0, then 1, 2, and so on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combines the benefits of depth-first and breadth-first search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Iterative deepening search</a:t>
            </a:r>
            <a:endParaRPr lang="en-US" altLang="zh-TW"/>
          </a:p>
        </p:txBody>
      </p:sp>
      <p:pic>
        <p:nvPicPr>
          <p:cNvPr id="8397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000"/>
            <a:ext cx="9144000" cy="4152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Iterative deepening search (Analysis)</a:t>
            </a:r>
            <a:endParaRPr lang="zh-TW" altLang="en-US" dirty="0">
              <a:solidFill>
                <a:srgbClr val="0C0C12"/>
              </a:solidFill>
            </a:endParaRPr>
          </a:p>
        </p:txBody>
      </p:sp>
      <p:sp>
        <p:nvSpPr>
          <p:cNvPr id="84995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optimal 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complete 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Time and space complexities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reasonable 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suitable for the problem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having a large search space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and the depth of the solution is not known </a:t>
            </a:r>
            <a:endParaRPr lang="zh-TW" altLang="en-US" dirty="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4402455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Outline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3707" y="1579194"/>
            <a:ext cx="206937" cy="1381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1711" y="1487197"/>
            <a:ext cx="2534172" cy="325374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latin typeface="Arial" panose="020B0604020202020204"/>
                <a:cs typeface="Arial" panose="020B0604020202020204"/>
              </a:rPr>
              <a:t>Problem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solving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423545">
              <a:lnSpc>
                <a:spcPts val="4690"/>
              </a:lnSpc>
              <a:spcBef>
                <a:spcPts val="570"/>
              </a:spcBef>
            </a:pPr>
            <a:r>
              <a:rPr sz="1710" b="1" spc="-10" dirty="0">
                <a:latin typeface="Arial" panose="020B0604020202020204"/>
                <a:cs typeface="Arial" panose="020B0604020202020204"/>
              </a:rPr>
              <a:t>Problem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types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Problem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formulation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Example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problems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25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710" b="1" dirty="0">
                <a:latin typeface="Arial" panose="020B0604020202020204"/>
                <a:cs typeface="Arial" panose="020B0604020202020204"/>
              </a:rPr>
              <a:t>Basic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algorithms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3707" y="2130183"/>
            <a:ext cx="206937" cy="1381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3707" y="2681171"/>
            <a:ext cx="206937" cy="1381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3707" y="3232160"/>
            <a:ext cx="206937" cy="13812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3707" y="3783148"/>
            <a:ext cx="206937" cy="1381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656878" y="6577499"/>
            <a:ext cx="2352153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</a:t>
            </a:r>
            <a:fld id="{81D60167-4931-47E6-BA6A-407CBD079E47}" type="slidenum">
              <a:rPr sz="925" b="1" spc="10" dirty="0">
                <a:latin typeface="Times New Roman" panose="02020603050405020304"/>
                <a:cs typeface="Times New Roman" panose="02020603050405020304"/>
              </a:rPr>
            </a:fld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sz="4000">
                <a:solidFill>
                  <a:srgbClr val="0C0C12"/>
                </a:solidFill>
              </a:rPr>
              <a:t>Properties of iterative deepening search</a:t>
            </a:r>
            <a:endParaRPr sz="4000">
              <a:solidFill>
                <a:srgbClr val="0C0C12"/>
              </a:solidFill>
            </a:endParaRPr>
          </a:p>
        </p:txBody>
      </p:sp>
      <p:sp>
        <p:nvSpPr>
          <p:cNvPr id="86019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u="sng">
                <a:solidFill>
                  <a:srgbClr val="0C0C12"/>
                </a:solidFill>
              </a:rPr>
              <a:t>Complete?</a:t>
            </a:r>
            <a:r>
              <a:rPr>
                <a:solidFill>
                  <a:srgbClr val="0C0C12"/>
                </a:solidFill>
              </a:rPr>
              <a:t> Yes
</a:t>
            </a:r>
            <a:endParaRPr>
              <a:solidFill>
                <a:srgbClr val="0C0C12"/>
              </a:solidFill>
            </a:endParaRPr>
          </a:p>
          <a:p>
            <a:pPr eaLnBrk="1" hangingPunct="1"/>
            <a:r>
              <a:rPr u="sng">
                <a:solidFill>
                  <a:srgbClr val="0C0C12"/>
                </a:solidFill>
              </a:rPr>
              <a:t>Time?</a:t>
            </a:r>
            <a:r>
              <a:rPr>
                <a:solidFill>
                  <a:srgbClr val="0C0C12"/>
                </a:solidFill>
              </a:rPr>
              <a:t> </a:t>
            </a:r>
            <a:r>
              <a:rPr i="1">
                <a:solidFill>
                  <a:srgbClr val="0C0C12"/>
                </a:solidFill>
              </a:rPr>
              <a:t>(d+1)b</a:t>
            </a:r>
            <a:r>
              <a:rPr i="1" baseline="30000">
                <a:solidFill>
                  <a:srgbClr val="0C0C12"/>
                </a:solidFill>
              </a:rPr>
              <a:t>0</a:t>
            </a:r>
            <a:r>
              <a:rPr i="1">
                <a:solidFill>
                  <a:srgbClr val="0C0C12"/>
                </a:solidFill>
              </a:rPr>
              <a:t> + d b</a:t>
            </a:r>
            <a:r>
              <a:rPr i="1" baseline="30000">
                <a:solidFill>
                  <a:srgbClr val="0C0C12"/>
                </a:solidFill>
              </a:rPr>
              <a:t>1</a:t>
            </a:r>
            <a:r>
              <a:rPr i="1">
                <a:solidFill>
                  <a:srgbClr val="0C0C12"/>
                </a:solidFill>
              </a:rPr>
              <a:t> + (d-1)b</a:t>
            </a:r>
            <a:r>
              <a:rPr i="1" baseline="30000">
                <a:solidFill>
                  <a:srgbClr val="0C0C12"/>
                </a:solidFill>
              </a:rPr>
              <a:t>2</a:t>
            </a:r>
            <a:r>
              <a:rPr i="1">
                <a:solidFill>
                  <a:srgbClr val="0C0C12"/>
                </a:solidFill>
              </a:rPr>
              <a:t> + </a:t>
            </a:r>
            <a:r>
              <a:rPr i="1">
                <a:solidFill>
                  <a:srgbClr val="0C0C12"/>
                </a:solidFill>
                <a:latin typeface="Times New Roman" panose="02020603050405020304" pitchFamily="18" charset="0"/>
              </a:rPr>
              <a:t>…</a:t>
            </a:r>
            <a:r>
              <a:rPr i="1">
                <a:solidFill>
                  <a:srgbClr val="0C0C12"/>
                </a:solidFill>
              </a:rPr>
              <a:t> + </a:t>
            </a:r>
            <a:r>
              <a:rPr i="1" dirty="0" err="1">
                <a:solidFill>
                  <a:srgbClr val="0C0C12"/>
                </a:solidFill>
              </a:rPr>
              <a:t>b</a:t>
            </a:r>
            <a:r>
              <a:rPr i="1" baseline="30000" dirty="0" err="1">
                <a:solidFill>
                  <a:srgbClr val="0C0C12"/>
                </a:solidFill>
              </a:rPr>
              <a:t>d</a:t>
            </a:r>
            <a:r>
              <a:rPr i="1">
                <a:solidFill>
                  <a:srgbClr val="0C0C12"/>
                </a:solidFill>
              </a:rPr>
              <a:t> = </a:t>
            </a:r>
            <a:r>
              <a:rPr i="1" dirty="0" err="1">
                <a:solidFill>
                  <a:srgbClr val="0C0C12"/>
                </a:solidFill>
              </a:rPr>
              <a:t>O(b</a:t>
            </a:r>
            <a:r>
              <a:rPr i="1" baseline="30000" dirty="0" err="1">
                <a:solidFill>
                  <a:srgbClr val="0C0C12"/>
                </a:solidFill>
              </a:rPr>
              <a:t>d</a:t>
            </a:r>
            <a:r>
              <a:rPr i="1">
                <a:solidFill>
                  <a:srgbClr val="0C0C12"/>
                </a:solidFill>
              </a:rPr>
              <a:t>)</a:t>
            </a:r>
            <a:r>
              <a:rPr>
                <a:solidFill>
                  <a:srgbClr val="0C0C12"/>
                </a:solidFill>
              </a:rPr>
              <a:t>
</a:t>
            </a:r>
            <a:endParaRPr>
              <a:solidFill>
                <a:srgbClr val="0C0C12"/>
              </a:solidFill>
            </a:endParaRPr>
          </a:p>
          <a:p>
            <a:pPr eaLnBrk="1" hangingPunct="1"/>
            <a:r>
              <a:rPr u="sng">
                <a:solidFill>
                  <a:srgbClr val="0C0C12"/>
                </a:solidFill>
              </a:rPr>
              <a:t>Space?</a:t>
            </a:r>
            <a:r>
              <a:rPr>
                <a:solidFill>
                  <a:srgbClr val="0C0C12"/>
                </a:solidFill>
              </a:rPr>
              <a:t> </a:t>
            </a:r>
            <a:r>
              <a:rPr i="1" dirty="0" err="1">
                <a:solidFill>
                  <a:srgbClr val="0C0C12"/>
                </a:solidFill>
              </a:rPr>
              <a:t>O(bd</a:t>
            </a:r>
            <a:r>
              <a:rPr i="1">
                <a:solidFill>
                  <a:srgbClr val="0C0C12"/>
                </a:solidFill>
              </a:rPr>
              <a:t>)</a:t>
            </a:r>
            <a:r>
              <a:rPr>
                <a:solidFill>
                  <a:srgbClr val="0C0C12"/>
                </a:solidFill>
              </a:rPr>
              <a:t>
</a:t>
            </a:r>
            <a:endParaRPr>
              <a:solidFill>
                <a:srgbClr val="0C0C12"/>
              </a:solidFill>
            </a:endParaRPr>
          </a:p>
          <a:p>
            <a:pPr eaLnBrk="1" hangingPunct="1"/>
            <a:r>
              <a:rPr u="sng">
                <a:solidFill>
                  <a:srgbClr val="0C0C12"/>
                </a:solidFill>
              </a:rPr>
              <a:t>Optimal?</a:t>
            </a:r>
            <a:r>
              <a:rPr>
                <a:solidFill>
                  <a:srgbClr val="0C0C12"/>
                </a:solidFill>
              </a:rPr>
              <a:t> Yes, if step cost = 1</a:t>
            </a:r>
            <a:endParaRPr>
              <a:solidFill>
                <a:srgbClr val="0C0C12"/>
              </a:solidFill>
            </a:endParaRPr>
          </a:p>
          <a:p>
            <a:pPr eaLnBrk="1" hangingPunct="1"/>
            <a:endParaRPr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Iterative lengthening search</a:t>
            </a:r>
            <a:endParaRPr lang="en-US" altLang="zh-TW">
              <a:solidFill>
                <a:srgbClr val="1D0401"/>
              </a:solidFill>
            </a:endParaRPr>
          </a:p>
        </p:txBody>
      </p:sp>
      <p:sp>
        <p:nvSpPr>
          <p:cNvPr id="87043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IDS is using depth as limit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ILS is using path cost as limit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an iterative version for uniform cost search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buNone/>
            </a:pPr>
            <a:r>
              <a:rPr lang="en-US" altLang="zh-TW">
                <a:solidFill>
                  <a:srgbClr val="1D0401"/>
                </a:solidFill>
              </a:rPr>
              <a:t>has the advantages of uniform cost search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while avoiding its memory requirements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but ILS incurs substantial overhead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compared to uniform cost search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Rectangle 2"/>
          <p:cNvSpPr>
            <a:spLocks noGrp="1"/>
          </p:cNvSpPr>
          <p:nvPr>
            <p:ph type="title"/>
          </p:nvPr>
        </p:nvSpPr>
        <p:spPr>
          <a:xfrm>
            <a:off x="0" y="609600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Bidirectional search</a:t>
            </a:r>
            <a:endParaRPr lang="en-US" altLang="zh-TW">
              <a:solidFill>
                <a:srgbClr val="1D0401"/>
              </a:solidFill>
            </a:endParaRPr>
          </a:p>
        </p:txBody>
      </p:sp>
      <p:sp>
        <p:nvSpPr>
          <p:cNvPr id="88067" name="Rectangle 3"/>
          <p:cNvSpPr>
            <a:spLocks noGrp="1"/>
          </p:cNvSpPr>
          <p:nvPr>
            <p:ph type="body"/>
          </p:nvPr>
        </p:nvSpPr>
        <p:spPr>
          <a:xfrm>
            <a:off x="685800" y="1752600"/>
            <a:ext cx="8458200" cy="48768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Run two simultaneous searches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one forward from the initial state another backward from the goal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stop when the two searches meet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However, computing backward is difficult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A huge amount of goal states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at the goal state, which actions are used to compute it?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can the actions be reversible to computer its predecessors?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5346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Bidirectional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89091" name="Group 3"/>
          <p:cNvGrpSpPr/>
          <p:nvPr/>
        </p:nvGrpSpPr>
        <p:grpSpPr>
          <a:xfrm>
            <a:off x="4800600" y="2667000"/>
            <a:ext cx="2058988" cy="2514600"/>
            <a:chOff x="3167" y="1775"/>
            <a:chExt cx="1297" cy="1584"/>
          </a:xfrm>
        </p:grpSpPr>
        <p:grpSp>
          <p:nvGrpSpPr>
            <p:cNvPr id="89115" name="Group 4"/>
            <p:cNvGrpSpPr/>
            <p:nvPr/>
          </p:nvGrpSpPr>
          <p:grpSpPr>
            <a:xfrm rot="5400000">
              <a:off x="3023" y="1919"/>
              <a:ext cx="1584" cy="1296"/>
              <a:chOff x="1872" y="1872"/>
              <a:chExt cx="1584" cy="1296"/>
            </a:xfrm>
          </p:grpSpPr>
          <p:sp>
            <p:nvSpPr>
              <p:cNvPr id="89117" name="Oval 5"/>
              <p:cNvSpPr/>
              <p:nvPr/>
            </p:nvSpPr>
            <p:spPr>
              <a:xfrm>
                <a:off x="2592" y="1872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18" name="Oval 6"/>
              <p:cNvSpPr/>
              <p:nvPr/>
            </p:nvSpPr>
            <p:spPr>
              <a:xfrm>
                <a:off x="2160" y="2400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19" name="Oval 7"/>
              <p:cNvSpPr/>
              <p:nvPr/>
            </p:nvSpPr>
            <p:spPr>
              <a:xfrm>
                <a:off x="3024" y="2400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20" name="Oval 8"/>
              <p:cNvSpPr/>
              <p:nvPr/>
            </p:nvSpPr>
            <p:spPr>
              <a:xfrm>
                <a:off x="1872" y="30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21" name="Oval 9"/>
              <p:cNvSpPr/>
              <p:nvPr/>
            </p:nvSpPr>
            <p:spPr>
              <a:xfrm>
                <a:off x="2400" y="30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22" name="Oval 10"/>
              <p:cNvSpPr/>
              <p:nvPr/>
            </p:nvSpPr>
            <p:spPr>
              <a:xfrm>
                <a:off x="2784" y="30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23" name="Oval 11"/>
              <p:cNvSpPr/>
              <p:nvPr/>
            </p:nvSpPr>
            <p:spPr>
              <a:xfrm>
                <a:off x="3312" y="30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24" name="Line 12"/>
              <p:cNvSpPr/>
              <p:nvPr/>
            </p:nvSpPr>
            <p:spPr>
              <a:xfrm flipH="1">
                <a:off x="2282" y="2000"/>
                <a:ext cx="321" cy="41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25" name="Line 13"/>
              <p:cNvSpPr/>
              <p:nvPr/>
            </p:nvSpPr>
            <p:spPr>
              <a:xfrm flipH="1">
                <a:off x="1969" y="2534"/>
                <a:ext cx="214" cy="49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26" name="Line 14"/>
              <p:cNvSpPr/>
              <p:nvPr/>
            </p:nvSpPr>
            <p:spPr>
              <a:xfrm>
                <a:off x="2726" y="2000"/>
                <a:ext cx="321" cy="4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27" name="Line 15"/>
              <p:cNvSpPr/>
              <p:nvPr/>
            </p:nvSpPr>
            <p:spPr>
              <a:xfrm flipH="1">
                <a:off x="2866" y="2526"/>
                <a:ext cx="198" cy="50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28" name="Line 16"/>
              <p:cNvSpPr/>
              <p:nvPr/>
            </p:nvSpPr>
            <p:spPr>
              <a:xfrm>
                <a:off x="2274" y="2534"/>
                <a:ext cx="181" cy="49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29" name="Line 17"/>
              <p:cNvSpPr/>
              <p:nvPr/>
            </p:nvSpPr>
            <p:spPr>
              <a:xfrm>
                <a:off x="3146" y="2526"/>
                <a:ext cx="214" cy="50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89116" name="Oval 18"/>
            <p:cNvSpPr/>
            <p:nvPr/>
          </p:nvSpPr>
          <p:spPr>
            <a:xfrm rot="5400000">
              <a:off x="4320" y="2496"/>
              <a:ext cx="144" cy="144"/>
            </a:xfrm>
            <a:prstGeom prst="ellipse">
              <a:avLst/>
            </a:prstGeom>
            <a:solidFill>
              <a:srgbClr val="33CC33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9092" name="Group 19"/>
          <p:cNvGrpSpPr/>
          <p:nvPr/>
        </p:nvGrpSpPr>
        <p:grpSpPr>
          <a:xfrm rot="-5400000">
            <a:off x="1447800" y="2895600"/>
            <a:ext cx="2514600" cy="2057400"/>
            <a:chOff x="1872" y="1872"/>
            <a:chExt cx="1584" cy="1296"/>
          </a:xfrm>
        </p:grpSpPr>
        <p:grpSp>
          <p:nvGrpSpPr>
            <p:cNvPr id="89100" name="Group 20"/>
            <p:cNvGrpSpPr/>
            <p:nvPr/>
          </p:nvGrpSpPr>
          <p:grpSpPr>
            <a:xfrm>
              <a:off x="1872" y="1872"/>
              <a:ext cx="1584" cy="1296"/>
              <a:chOff x="1872" y="1872"/>
              <a:chExt cx="1584" cy="1296"/>
            </a:xfrm>
          </p:grpSpPr>
          <p:sp>
            <p:nvSpPr>
              <p:cNvPr id="89102" name="Oval 21"/>
              <p:cNvSpPr/>
              <p:nvPr/>
            </p:nvSpPr>
            <p:spPr>
              <a:xfrm>
                <a:off x="2592" y="1872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03" name="Oval 22"/>
              <p:cNvSpPr/>
              <p:nvPr/>
            </p:nvSpPr>
            <p:spPr>
              <a:xfrm>
                <a:off x="2160" y="2400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04" name="Oval 23"/>
              <p:cNvSpPr/>
              <p:nvPr/>
            </p:nvSpPr>
            <p:spPr>
              <a:xfrm>
                <a:off x="3024" y="2400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05" name="Oval 24"/>
              <p:cNvSpPr/>
              <p:nvPr/>
            </p:nvSpPr>
            <p:spPr>
              <a:xfrm>
                <a:off x="1872" y="30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06" name="Oval 25"/>
              <p:cNvSpPr/>
              <p:nvPr/>
            </p:nvSpPr>
            <p:spPr>
              <a:xfrm>
                <a:off x="2400" y="30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07" name="Oval 26"/>
              <p:cNvSpPr/>
              <p:nvPr/>
            </p:nvSpPr>
            <p:spPr>
              <a:xfrm>
                <a:off x="2784" y="30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08" name="Oval 27"/>
              <p:cNvSpPr/>
              <p:nvPr/>
            </p:nvSpPr>
            <p:spPr>
              <a:xfrm>
                <a:off x="3312" y="3024"/>
                <a:ext cx="144" cy="144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109" name="Line 28"/>
              <p:cNvSpPr/>
              <p:nvPr/>
            </p:nvSpPr>
            <p:spPr>
              <a:xfrm flipH="1">
                <a:off x="2282" y="2000"/>
                <a:ext cx="321" cy="411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10" name="Line 29"/>
              <p:cNvSpPr/>
              <p:nvPr/>
            </p:nvSpPr>
            <p:spPr>
              <a:xfrm flipH="1">
                <a:off x="1969" y="2534"/>
                <a:ext cx="214" cy="49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11" name="Line 30"/>
              <p:cNvSpPr/>
              <p:nvPr/>
            </p:nvSpPr>
            <p:spPr>
              <a:xfrm>
                <a:off x="2726" y="2000"/>
                <a:ext cx="321" cy="42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12" name="Line 31"/>
              <p:cNvSpPr/>
              <p:nvPr/>
            </p:nvSpPr>
            <p:spPr>
              <a:xfrm flipH="1">
                <a:off x="2866" y="2526"/>
                <a:ext cx="198" cy="50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13" name="Line 32"/>
              <p:cNvSpPr/>
              <p:nvPr/>
            </p:nvSpPr>
            <p:spPr>
              <a:xfrm>
                <a:off x="2274" y="2534"/>
                <a:ext cx="181" cy="494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89114" name="Line 33"/>
              <p:cNvSpPr/>
              <p:nvPr/>
            </p:nvSpPr>
            <p:spPr>
              <a:xfrm>
                <a:off x="3146" y="2526"/>
                <a:ext cx="214" cy="50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89101" name="Oval 34"/>
            <p:cNvSpPr/>
            <p:nvPr/>
          </p:nvSpPr>
          <p:spPr>
            <a:xfrm>
              <a:off x="2592" y="1872"/>
              <a:ext cx="144" cy="144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89093" name="Text Box 35"/>
          <p:cNvSpPr txBox="1"/>
          <p:nvPr/>
        </p:nvSpPr>
        <p:spPr>
          <a:xfrm>
            <a:off x="1355725" y="1785938"/>
            <a:ext cx="55864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2 fringe queues: FRINGE1 and FRINGE2</a:t>
            </a:r>
            <a:endParaRPr>
              <a:solidFill>
                <a:srgbClr val="0C0C12"/>
              </a:solidFill>
              <a:latin typeface="Tahoma" panose="020B0604030504040204" pitchFamily="34" charset="0"/>
            </a:endParaRPr>
          </a:p>
        </p:txBody>
      </p:sp>
      <p:grpSp>
        <p:nvGrpSpPr>
          <p:cNvPr id="6" name="Group 36"/>
          <p:cNvGrpSpPr/>
          <p:nvPr/>
        </p:nvGrpSpPr>
        <p:grpSpPr>
          <a:xfrm>
            <a:off x="3733800" y="3048000"/>
            <a:ext cx="1143000" cy="1066800"/>
            <a:chOff x="2352" y="1920"/>
            <a:chExt cx="720" cy="672"/>
          </a:xfrm>
        </p:grpSpPr>
        <p:sp>
          <p:nvSpPr>
            <p:cNvPr id="89097" name="Rectangle 37"/>
            <p:cNvSpPr/>
            <p:nvPr/>
          </p:nvSpPr>
          <p:spPr>
            <a:xfrm>
              <a:off x="2592" y="1920"/>
              <a:ext cx="192" cy="192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89098" name="Line 38"/>
            <p:cNvSpPr/>
            <p:nvPr/>
          </p:nvSpPr>
          <p:spPr>
            <a:xfrm flipV="1">
              <a:off x="2352" y="2064"/>
              <a:ext cx="240" cy="192"/>
            </a:xfrm>
            <a:prstGeom prst="line">
              <a:avLst/>
            </a:prstGeom>
            <a:ln w="9525" cap="flat" cmpd="sng">
              <a:solidFill>
                <a:srgbClr val="CC66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9099" name="Line 39"/>
            <p:cNvSpPr/>
            <p:nvPr/>
          </p:nvSpPr>
          <p:spPr>
            <a:xfrm flipH="1" flipV="1">
              <a:off x="2784" y="2112"/>
              <a:ext cx="288" cy="480"/>
            </a:xfrm>
            <a:prstGeom prst="line">
              <a:avLst/>
            </a:prstGeom>
            <a:ln w="9525" cap="flat" cmpd="sng">
              <a:solidFill>
                <a:srgbClr val="CC66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85384" name="Text Box 40"/>
          <p:cNvSpPr txBox="1"/>
          <p:nvPr/>
        </p:nvSpPr>
        <p:spPr>
          <a:xfrm>
            <a:off x="990600" y="5562600"/>
            <a:ext cx="769143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 sz="2800">
                <a:solidFill>
                  <a:srgbClr val="0C0C12"/>
                </a:solidFill>
                <a:latin typeface="Tahoma" panose="020B0604030504040204" pitchFamily="34" charset="0"/>
              </a:rPr>
              <a:t>Time and space complexity =</a:t>
            </a:r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 </a:t>
            </a:r>
            <a:r>
              <a:rPr sz="2800">
                <a:solidFill>
                  <a:srgbClr val="0C0C12"/>
                </a:solidFill>
                <a:latin typeface="Tahoma" panose="020B0604030504040204" pitchFamily="34" charset="0"/>
              </a:rPr>
              <a:t>O(b</a:t>
            </a:r>
            <a:r>
              <a:rPr sz="2800" baseline="30000">
                <a:solidFill>
                  <a:srgbClr val="0C0C12"/>
                </a:solidFill>
                <a:latin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d/2</a:t>
            </a:r>
            <a:r>
              <a:rPr sz="2800">
                <a:solidFill>
                  <a:srgbClr val="0C0C12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) &lt;&lt; </a:t>
            </a:r>
            <a:r>
              <a:rPr sz="2800" dirty="0" err="1">
                <a:solidFill>
                  <a:srgbClr val="0C0C12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O(b</a:t>
            </a:r>
            <a:r>
              <a:rPr sz="2800" baseline="30000" dirty="0" err="1">
                <a:solidFill>
                  <a:srgbClr val="0C0C12"/>
                </a:solidFill>
                <a:latin typeface="Tahom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</a:t>
            </a:r>
            <a:r>
              <a:rPr sz="2800">
                <a:solidFill>
                  <a:srgbClr val="0C0C12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) </a:t>
            </a:r>
            <a:endParaRPr sz="2800">
              <a:solidFill>
                <a:srgbClr val="0C0C12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85385" name="Freeform 41"/>
          <p:cNvSpPr/>
          <p:nvPr/>
        </p:nvSpPr>
        <p:spPr>
          <a:xfrm>
            <a:off x="1358900" y="2844800"/>
            <a:ext cx="5842000" cy="2247900"/>
          </a:xfrm>
          <a:custGeom>
            <a:avLst/>
            <a:gdLst>
              <a:gd name="txL" fmla="*/ 0 w 3680"/>
              <a:gd name="txT" fmla="*/ 0 h 1416"/>
              <a:gd name="txR" fmla="*/ 3680 w 3680"/>
              <a:gd name="txB" fmla="*/ 1416 h 1416"/>
            </a:gdLst>
            <a:ahLst/>
            <a:cxnLst>
              <a:cxn ang="0">
                <a:pos x="680" y="80"/>
              </a:cxn>
              <a:cxn ang="0">
                <a:pos x="104" y="560"/>
              </a:cxn>
              <a:cxn ang="0">
                <a:pos x="56" y="800"/>
              </a:cxn>
              <a:cxn ang="0">
                <a:pos x="296" y="848"/>
              </a:cxn>
              <a:cxn ang="0">
                <a:pos x="680" y="608"/>
              </a:cxn>
              <a:cxn ang="0">
                <a:pos x="872" y="464"/>
              </a:cxn>
              <a:cxn ang="0">
                <a:pos x="1400" y="704"/>
              </a:cxn>
              <a:cxn ang="0">
                <a:pos x="2552" y="1136"/>
              </a:cxn>
              <a:cxn ang="0">
                <a:pos x="2984" y="1328"/>
              </a:cxn>
              <a:cxn ang="0">
                <a:pos x="3608" y="608"/>
              </a:cxn>
              <a:cxn ang="0">
                <a:pos x="3416" y="464"/>
              </a:cxn>
              <a:cxn ang="0">
                <a:pos x="3320" y="512"/>
              </a:cxn>
              <a:cxn ang="0">
                <a:pos x="3128" y="704"/>
              </a:cxn>
              <a:cxn ang="0">
                <a:pos x="2888" y="896"/>
              </a:cxn>
              <a:cxn ang="0">
                <a:pos x="2696" y="896"/>
              </a:cxn>
              <a:cxn ang="0">
                <a:pos x="1784" y="464"/>
              </a:cxn>
              <a:cxn ang="0">
                <a:pos x="1304" y="272"/>
              </a:cxn>
              <a:cxn ang="0">
                <a:pos x="920" y="80"/>
              </a:cxn>
              <a:cxn ang="0">
                <a:pos x="680" y="80"/>
              </a:cxn>
            </a:cxnLst>
            <a:rect l="txL" t="txT" r="txR" b="txB"/>
            <a:pathLst>
              <a:path w="3680" h="1416">
                <a:moveTo>
                  <a:pt x="680" y="80"/>
                </a:moveTo>
                <a:cubicBezTo>
                  <a:pt x="544" y="160"/>
                  <a:pt x="208" y="440"/>
                  <a:pt x="104" y="560"/>
                </a:cubicBezTo>
                <a:cubicBezTo>
                  <a:pt x="0" y="680"/>
                  <a:pt x="24" y="752"/>
                  <a:pt x="56" y="800"/>
                </a:cubicBezTo>
                <a:cubicBezTo>
                  <a:pt x="88" y="848"/>
                  <a:pt x="192" y="880"/>
                  <a:pt x="296" y="848"/>
                </a:cubicBezTo>
                <a:cubicBezTo>
                  <a:pt x="400" y="816"/>
                  <a:pt x="584" y="672"/>
                  <a:pt x="680" y="608"/>
                </a:cubicBezTo>
                <a:cubicBezTo>
                  <a:pt x="776" y="544"/>
                  <a:pt x="752" y="448"/>
                  <a:pt x="872" y="464"/>
                </a:cubicBezTo>
                <a:cubicBezTo>
                  <a:pt x="992" y="480"/>
                  <a:pt x="1120" y="592"/>
                  <a:pt x="1400" y="704"/>
                </a:cubicBezTo>
                <a:cubicBezTo>
                  <a:pt x="1680" y="816"/>
                  <a:pt x="2288" y="1032"/>
                  <a:pt x="2552" y="1136"/>
                </a:cubicBezTo>
                <a:cubicBezTo>
                  <a:pt x="2816" y="1240"/>
                  <a:pt x="2808" y="1416"/>
                  <a:pt x="2984" y="1328"/>
                </a:cubicBezTo>
                <a:cubicBezTo>
                  <a:pt x="3160" y="1240"/>
                  <a:pt x="3536" y="752"/>
                  <a:pt x="3608" y="608"/>
                </a:cubicBezTo>
                <a:cubicBezTo>
                  <a:pt x="3680" y="464"/>
                  <a:pt x="3464" y="480"/>
                  <a:pt x="3416" y="464"/>
                </a:cubicBezTo>
                <a:cubicBezTo>
                  <a:pt x="3368" y="448"/>
                  <a:pt x="3368" y="472"/>
                  <a:pt x="3320" y="512"/>
                </a:cubicBezTo>
                <a:cubicBezTo>
                  <a:pt x="3272" y="552"/>
                  <a:pt x="3200" y="640"/>
                  <a:pt x="3128" y="704"/>
                </a:cubicBezTo>
                <a:cubicBezTo>
                  <a:pt x="3056" y="768"/>
                  <a:pt x="2960" y="864"/>
                  <a:pt x="2888" y="896"/>
                </a:cubicBezTo>
                <a:cubicBezTo>
                  <a:pt x="2816" y="928"/>
                  <a:pt x="2880" y="968"/>
                  <a:pt x="2696" y="896"/>
                </a:cubicBezTo>
                <a:cubicBezTo>
                  <a:pt x="2512" y="824"/>
                  <a:pt x="2016" y="568"/>
                  <a:pt x="1784" y="464"/>
                </a:cubicBezTo>
                <a:cubicBezTo>
                  <a:pt x="1552" y="360"/>
                  <a:pt x="1448" y="336"/>
                  <a:pt x="1304" y="272"/>
                </a:cubicBezTo>
                <a:cubicBezTo>
                  <a:pt x="1160" y="208"/>
                  <a:pt x="1024" y="112"/>
                  <a:pt x="920" y="80"/>
                </a:cubicBezTo>
                <a:cubicBezTo>
                  <a:pt x="816" y="48"/>
                  <a:pt x="816" y="0"/>
                  <a:pt x="680" y="80"/>
                </a:cubicBezTo>
                <a:close/>
              </a:path>
            </a:pathLst>
          </a:custGeom>
          <a:noFill/>
          <a:ln w="28575" cap="flat" cmpd="sng">
            <a:solidFill>
              <a:srgbClr val="33CC33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none"/>
          <a:p>
            <a:endParaRPr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84" grpId="0"/>
      <p:bldP spid="185385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609600"/>
            <a:ext cx="7112000" cy="609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s-MX" altLang="en-US" dirty="0"/>
              <a:t>Bidirectional search</a:t>
            </a:r>
            <a:endParaRPr lang="es-MX" altLang="he-IL" dirty="0"/>
          </a:p>
        </p:txBody>
      </p:sp>
      <p:sp>
        <p:nvSpPr>
          <p:cNvPr id="90115" name="Oval 3"/>
          <p:cNvSpPr/>
          <p:nvPr/>
        </p:nvSpPr>
        <p:spPr>
          <a:xfrm>
            <a:off x="4184650" y="946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16" name="Oval 4"/>
          <p:cNvSpPr/>
          <p:nvPr/>
        </p:nvSpPr>
        <p:spPr>
          <a:xfrm>
            <a:off x="2813050" y="163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17" name="Oval 5"/>
          <p:cNvSpPr/>
          <p:nvPr/>
        </p:nvSpPr>
        <p:spPr>
          <a:xfrm>
            <a:off x="20510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18" name="Oval 6"/>
          <p:cNvSpPr/>
          <p:nvPr/>
        </p:nvSpPr>
        <p:spPr>
          <a:xfrm>
            <a:off x="5327650" y="163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19" name="Oval 7"/>
          <p:cNvSpPr/>
          <p:nvPr/>
        </p:nvSpPr>
        <p:spPr>
          <a:xfrm>
            <a:off x="32702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0" name="Oval 8"/>
          <p:cNvSpPr/>
          <p:nvPr/>
        </p:nvSpPr>
        <p:spPr>
          <a:xfrm>
            <a:off x="61658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1" name="Oval 9"/>
          <p:cNvSpPr/>
          <p:nvPr/>
        </p:nvSpPr>
        <p:spPr>
          <a:xfrm>
            <a:off x="44894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2" name="Oval 10"/>
          <p:cNvSpPr/>
          <p:nvPr/>
        </p:nvSpPr>
        <p:spPr>
          <a:xfrm>
            <a:off x="18224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3" name="Oval 11"/>
          <p:cNvSpPr/>
          <p:nvPr/>
        </p:nvSpPr>
        <p:spPr>
          <a:xfrm>
            <a:off x="36512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4" name="Oval 12"/>
          <p:cNvSpPr/>
          <p:nvPr/>
        </p:nvSpPr>
        <p:spPr>
          <a:xfrm>
            <a:off x="25844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5" name="Oval 13"/>
          <p:cNvSpPr/>
          <p:nvPr/>
        </p:nvSpPr>
        <p:spPr>
          <a:xfrm>
            <a:off x="45656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6" name="Oval 14"/>
          <p:cNvSpPr/>
          <p:nvPr/>
        </p:nvSpPr>
        <p:spPr>
          <a:xfrm>
            <a:off x="63944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7" name="Oval 15"/>
          <p:cNvSpPr/>
          <p:nvPr/>
        </p:nvSpPr>
        <p:spPr>
          <a:xfrm>
            <a:off x="54038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8" name="Oval 16"/>
          <p:cNvSpPr/>
          <p:nvPr/>
        </p:nvSpPr>
        <p:spPr>
          <a:xfrm>
            <a:off x="24320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29" name="Oval 17"/>
          <p:cNvSpPr/>
          <p:nvPr/>
        </p:nvSpPr>
        <p:spPr>
          <a:xfrm>
            <a:off x="18224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0" name="Oval 18"/>
          <p:cNvSpPr/>
          <p:nvPr/>
        </p:nvSpPr>
        <p:spPr>
          <a:xfrm>
            <a:off x="31178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1" name="Oval 19"/>
          <p:cNvSpPr/>
          <p:nvPr/>
        </p:nvSpPr>
        <p:spPr>
          <a:xfrm>
            <a:off x="37274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2" name="Oval 20"/>
          <p:cNvSpPr/>
          <p:nvPr/>
        </p:nvSpPr>
        <p:spPr>
          <a:xfrm>
            <a:off x="49466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3" name="Oval 21"/>
          <p:cNvSpPr/>
          <p:nvPr/>
        </p:nvSpPr>
        <p:spPr>
          <a:xfrm>
            <a:off x="43370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4" name="Oval 22"/>
          <p:cNvSpPr/>
          <p:nvPr/>
        </p:nvSpPr>
        <p:spPr>
          <a:xfrm>
            <a:off x="55562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5" name="Oval 23"/>
          <p:cNvSpPr/>
          <p:nvPr/>
        </p:nvSpPr>
        <p:spPr>
          <a:xfrm>
            <a:off x="61658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6" name="Oval 24"/>
          <p:cNvSpPr/>
          <p:nvPr/>
        </p:nvSpPr>
        <p:spPr>
          <a:xfrm>
            <a:off x="67754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7" name="Oval 25"/>
          <p:cNvSpPr/>
          <p:nvPr/>
        </p:nvSpPr>
        <p:spPr>
          <a:xfrm>
            <a:off x="24320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8" name="Oval 26"/>
          <p:cNvSpPr/>
          <p:nvPr/>
        </p:nvSpPr>
        <p:spPr>
          <a:xfrm>
            <a:off x="31178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39" name="Oval 27"/>
          <p:cNvSpPr/>
          <p:nvPr/>
        </p:nvSpPr>
        <p:spPr>
          <a:xfrm>
            <a:off x="37274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40" name="Oval 28"/>
          <p:cNvSpPr/>
          <p:nvPr/>
        </p:nvSpPr>
        <p:spPr>
          <a:xfrm>
            <a:off x="49466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141" name="Line 29"/>
          <p:cNvSpPr/>
          <p:nvPr/>
        </p:nvSpPr>
        <p:spPr>
          <a:xfrm flipH="1">
            <a:off x="3189288" y="1322388"/>
            <a:ext cx="1141412" cy="379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42" name="Line 30"/>
          <p:cNvSpPr/>
          <p:nvPr/>
        </p:nvSpPr>
        <p:spPr>
          <a:xfrm>
            <a:off x="4332288" y="1322388"/>
            <a:ext cx="989012" cy="4556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43" name="Line 31"/>
          <p:cNvSpPr/>
          <p:nvPr/>
        </p:nvSpPr>
        <p:spPr>
          <a:xfrm flipH="1">
            <a:off x="2351088" y="2008188"/>
            <a:ext cx="6080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44" name="Line 32"/>
          <p:cNvSpPr/>
          <p:nvPr/>
        </p:nvSpPr>
        <p:spPr>
          <a:xfrm>
            <a:off x="2960688" y="2008188"/>
            <a:ext cx="379412" cy="4556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45" name="Line 33"/>
          <p:cNvSpPr/>
          <p:nvPr/>
        </p:nvSpPr>
        <p:spPr>
          <a:xfrm flipH="1">
            <a:off x="4865688" y="2008188"/>
            <a:ext cx="6080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46" name="Line 34"/>
          <p:cNvSpPr/>
          <p:nvPr/>
        </p:nvSpPr>
        <p:spPr>
          <a:xfrm>
            <a:off x="5475288" y="2008188"/>
            <a:ext cx="760412" cy="4556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47" name="Line 35"/>
          <p:cNvSpPr/>
          <p:nvPr/>
        </p:nvSpPr>
        <p:spPr>
          <a:xfrm flipV="1">
            <a:off x="2122488" y="2846388"/>
            <a:ext cx="1508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48" name="Line 36"/>
          <p:cNvSpPr/>
          <p:nvPr/>
        </p:nvSpPr>
        <p:spPr>
          <a:xfrm>
            <a:off x="2274888" y="2846388"/>
            <a:ext cx="3794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49" name="Line 37"/>
          <p:cNvSpPr/>
          <p:nvPr/>
        </p:nvSpPr>
        <p:spPr>
          <a:xfrm>
            <a:off x="3494088" y="2846388"/>
            <a:ext cx="3032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0" name="Line 38"/>
          <p:cNvSpPr/>
          <p:nvPr/>
        </p:nvSpPr>
        <p:spPr>
          <a:xfrm>
            <a:off x="4711700" y="28463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1" name="Line 39"/>
          <p:cNvSpPr/>
          <p:nvPr/>
        </p:nvSpPr>
        <p:spPr>
          <a:xfrm flipV="1">
            <a:off x="5703888" y="2846388"/>
            <a:ext cx="608012" cy="6080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2" name="Line 40"/>
          <p:cNvSpPr/>
          <p:nvPr/>
        </p:nvSpPr>
        <p:spPr>
          <a:xfrm>
            <a:off x="6313488" y="2846388"/>
            <a:ext cx="2270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3" name="Line 41"/>
          <p:cNvSpPr/>
          <p:nvPr/>
        </p:nvSpPr>
        <p:spPr>
          <a:xfrm flipV="1">
            <a:off x="2122488" y="3760788"/>
            <a:ext cx="6080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4" name="Line 42"/>
          <p:cNvSpPr/>
          <p:nvPr/>
        </p:nvSpPr>
        <p:spPr>
          <a:xfrm flipH="1">
            <a:off x="2655888" y="3760788"/>
            <a:ext cx="74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5" name="Line 43"/>
          <p:cNvSpPr/>
          <p:nvPr/>
        </p:nvSpPr>
        <p:spPr>
          <a:xfrm flipV="1">
            <a:off x="3341688" y="3760788"/>
            <a:ext cx="455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6" name="Line 44"/>
          <p:cNvSpPr/>
          <p:nvPr/>
        </p:nvSpPr>
        <p:spPr>
          <a:xfrm>
            <a:off x="3798888" y="3760788"/>
            <a:ext cx="74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7" name="Line 45"/>
          <p:cNvSpPr/>
          <p:nvPr/>
        </p:nvSpPr>
        <p:spPr>
          <a:xfrm flipV="1">
            <a:off x="4560888" y="3760788"/>
            <a:ext cx="2270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8" name="Line 46"/>
          <p:cNvSpPr/>
          <p:nvPr/>
        </p:nvSpPr>
        <p:spPr>
          <a:xfrm>
            <a:off x="4789488" y="3760788"/>
            <a:ext cx="3032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59" name="Line 47"/>
          <p:cNvSpPr/>
          <p:nvPr/>
        </p:nvSpPr>
        <p:spPr>
          <a:xfrm flipH="1" flipV="1">
            <a:off x="5627688" y="3760788"/>
            <a:ext cx="74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60" name="Line 48"/>
          <p:cNvSpPr/>
          <p:nvPr/>
        </p:nvSpPr>
        <p:spPr>
          <a:xfrm>
            <a:off x="5627688" y="3760788"/>
            <a:ext cx="6842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61" name="Line 49"/>
          <p:cNvSpPr/>
          <p:nvPr/>
        </p:nvSpPr>
        <p:spPr>
          <a:xfrm flipH="1" flipV="1">
            <a:off x="6618288" y="3760788"/>
            <a:ext cx="3032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62" name="Line 50"/>
          <p:cNvSpPr/>
          <p:nvPr/>
        </p:nvSpPr>
        <p:spPr>
          <a:xfrm flipV="1">
            <a:off x="26543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63" name="Line 51"/>
          <p:cNvSpPr/>
          <p:nvPr/>
        </p:nvSpPr>
        <p:spPr>
          <a:xfrm flipV="1">
            <a:off x="32639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64" name="Line 52"/>
          <p:cNvSpPr/>
          <p:nvPr/>
        </p:nvSpPr>
        <p:spPr>
          <a:xfrm flipV="1">
            <a:off x="39497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65" name="Line 53"/>
          <p:cNvSpPr/>
          <p:nvPr/>
        </p:nvSpPr>
        <p:spPr>
          <a:xfrm flipV="1">
            <a:off x="50927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66" name="Line 54"/>
          <p:cNvSpPr/>
          <p:nvPr/>
        </p:nvSpPr>
        <p:spPr>
          <a:xfrm flipH="1" flipV="1">
            <a:off x="5092700" y="5818188"/>
            <a:ext cx="12700" cy="277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167" name="Rectangle 55"/>
          <p:cNvSpPr/>
          <p:nvPr/>
        </p:nvSpPr>
        <p:spPr>
          <a:xfrm>
            <a:off x="4191000" y="990600"/>
            <a:ext cx="4492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68" name="Rectangle 56"/>
          <p:cNvSpPr/>
          <p:nvPr/>
        </p:nvSpPr>
        <p:spPr>
          <a:xfrm>
            <a:off x="2819400" y="16764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69" name="Rectangle 57"/>
          <p:cNvSpPr/>
          <p:nvPr/>
        </p:nvSpPr>
        <p:spPr>
          <a:xfrm>
            <a:off x="5334000" y="16764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0" name="Rectangle 58"/>
          <p:cNvSpPr/>
          <p:nvPr/>
        </p:nvSpPr>
        <p:spPr>
          <a:xfrm>
            <a:off x="2057400" y="2514600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1" name="Rectangle 59"/>
          <p:cNvSpPr/>
          <p:nvPr/>
        </p:nvSpPr>
        <p:spPr>
          <a:xfrm>
            <a:off x="3276600" y="25146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2" name="Rectangle 60"/>
          <p:cNvSpPr/>
          <p:nvPr/>
        </p:nvSpPr>
        <p:spPr>
          <a:xfrm>
            <a:off x="4495800" y="25146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3" name="Rectangle 61"/>
          <p:cNvSpPr/>
          <p:nvPr/>
        </p:nvSpPr>
        <p:spPr>
          <a:xfrm>
            <a:off x="6172200" y="2514600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4" name="Rectangle 62"/>
          <p:cNvSpPr/>
          <p:nvPr/>
        </p:nvSpPr>
        <p:spPr>
          <a:xfrm>
            <a:off x="1828800" y="34290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5" name="Rectangle 63"/>
          <p:cNvSpPr/>
          <p:nvPr/>
        </p:nvSpPr>
        <p:spPr>
          <a:xfrm>
            <a:off x="2590800" y="3429000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6" name="Rectangle 64"/>
          <p:cNvSpPr/>
          <p:nvPr/>
        </p:nvSpPr>
        <p:spPr>
          <a:xfrm>
            <a:off x="3657600" y="3429000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7" name="Rectangle 65"/>
          <p:cNvSpPr/>
          <p:nvPr/>
        </p:nvSpPr>
        <p:spPr>
          <a:xfrm>
            <a:off x="4572000" y="3429000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8" name="Rectangle 66"/>
          <p:cNvSpPr/>
          <p:nvPr/>
        </p:nvSpPr>
        <p:spPr>
          <a:xfrm>
            <a:off x="5410200" y="3429000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79" name="Rectangle 67"/>
          <p:cNvSpPr/>
          <p:nvPr/>
        </p:nvSpPr>
        <p:spPr>
          <a:xfrm>
            <a:off x="6400800" y="3429000"/>
            <a:ext cx="4651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0" name="Rectangle 68"/>
          <p:cNvSpPr/>
          <p:nvPr/>
        </p:nvSpPr>
        <p:spPr>
          <a:xfrm>
            <a:off x="1828800" y="45720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D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1" name="Rectangle 69"/>
          <p:cNvSpPr/>
          <p:nvPr/>
        </p:nvSpPr>
        <p:spPr>
          <a:xfrm>
            <a:off x="2438400" y="4572000"/>
            <a:ext cx="4651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2" name="Rectangle 70"/>
          <p:cNvSpPr/>
          <p:nvPr/>
        </p:nvSpPr>
        <p:spPr>
          <a:xfrm>
            <a:off x="3124200" y="4572000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B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3" name="Rectangle 71"/>
          <p:cNvSpPr/>
          <p:nvPr/>
        </p:nvSpPr>
        <p:spPr>
          <a:xfrm>
            <a:off x="3733800" y="4572000"/>
            <a:ext cx="4651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4" name="Rectangle 72"/>
          <p:cNvSpPr/>
          <p:nvPr/>
        </p:nvSpPr>
        <p:spPr>
          <a:xfrm>
            <a:off x="4343400" y="45720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5" name="Rectangle 73"/>
          <p:cNvSpPr/>
          <p:nvPr/>
        </p:nvSpPr>
        <p:spPr>
          <a:xfrm>
            <a:off x="4953000" y="4572000"/>
            <a:ext cx="4826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E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6" name="Rectangle 74"/>
          <p:cNvSpPr/>
          <p:nvPr/>
        </p:nvSpPr>
        <p:spPr>
          <a:xfrm>
            <a:off x="5562600" y="45720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7" name="Rectangle 75"/>
          <p:cNvSpPr/>
          <p:nvPr/>
        </p:nvSpPr>
        <p:spPr>
          <a:xfrm>
            <a:off x="6172200" y="45720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8" name="Rectangle 76"/>
          <p:cNvSpPr/>
          <p:nvPr/>
        </p:nvSpPr>
        <p:spPr>
          <a:xfrm>
            <a:off x="6781800" y="4572000"/>
            <a:ext cx="5159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89" name="Rectangle 77"/>
          <p:cNvSpPr/>
          <p:nvPr/>
        </p:nvSpPr>
        <p:spPr>
          <a:xfrm>
            <a:off x="2438400" y="5486400"/>
            <a:ext cx="5159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0" name="Rectangle 78"/>
          <p:cNvSpPr/>
          <p:nvPr/>
        </p:nvSpPr>
        <p:spPr>
          <a:xfrm>
            <a:off x="3124200" y="5486400"/>
            <a:ext cx="5000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C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1" name="Rectangle 79"/>
          <p:cNvSpPr/>
          <p:nvPr/>
        </p:nvSpPr>
        <p:spPr>
          <a:xfrm>
            <a:off x="3733800" y="5486400"/>
            <a:ext cx="5159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2" name="Rectangle 80"/>
          <p:cNvSpPr/>
          <p:nvPr/>
        </p:nvSpPr>
        <p:spPr>
          <a:xfrm>
            <a:off x="4953000" y="5486400"/>
            <a:ext cx="4651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F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3" name="Rectangle 81"/>
          <p:cNvSpPr/>
          <p:nvPr/>
        </p:nvSpPr>
        <p:spPr>
          <a:xfrm>
            <a:off x="1828800" y="49530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14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4" name="Rectangle 82"/>
          <p:cNvSpPr/>
          <p:nvPr/>
        </p:nvSpPr>
        <p:spPr>
          <a:xfrm>
            <a:off x="2362200" y="58674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19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5" name="Rectangle 83"/>
          <p:cNvSpPr/>
          <p:nvPr/>
        </p:nvSpPr>
        <p:spPr>
          <a:xfrm>
            <a:off x="3124200" y="58674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19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6" name="Rectangle 84"/>
          <p:cNvSpPr/>
          <p:nvPr/>
        </p:nvSpPr>
        <p:spPr>
          <a:xfrm>
            <a:off x="3733800" y="58674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17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7" name="Rectangle 85"/>
          <p:cNvSpPr/>
          <p:nvPr/>
        </p:nvSpPr>
        <p:spPr>
          <a:xfrm>
            <a:off x="4267200" y="49530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17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8" name="Rectangle 86"/>
          <p:cNvSpPr/>
          <p:nvPr/>
        </p:nvSpPr>
        <p:spPr>
          <a:xfrm>
            <a:off x="5562600" y="49530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15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99" name="Rectangle 87"/>
          <p:cNvSpPr/>
          <p:nvPr/>
        </p:nvSpPr>
        <p:spPr>
          <a:xfrm>
            <a:off x="6172200" y="49530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15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200" name="Rectangle 88"/>
          <p:cNvSpPr/>
          <p:nvPr/>
        </p:nvSpPr>
        <p:spPr>
          <a:xfrm>
            <a:off x="6781800" y="49530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13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201" name="Oval 89"/>
          <p:cNvSpPr/>
          <p:nvPr/>
        </p:nvSpPr>
        <p:spPr>
          <a:xfrm>
            <a:off x="4946650" y="59753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90202" name="Rectangle 90"/>
          <p:cNvSpPr/>
          <p:nvPr/>
        </p:nvSpPr>
        <p:spPr>
          <a:xfrm>
            <a:off x="4953000" y="6019800"/>
            <a:ext cx="5159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G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203" name="Rectangle 91"/>
          <p:cNvSpPr/>
          <p:nvPr/>
        </p:nvSpPr>
        <p:spPr>
          <a:xfrm>
            <a:off x="5334000" y="60198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25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204" name="Rectangle 92"/>
          <p:cNvSpPr/>
          <p:nvPr/>
        </p:nvSpPr>
        <p:spPr>
          <a:xfrm>
            <a:off x="1752600" y="3810000"/>
            <a:ext cx="584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solidFill>
                  <a:schemeClr val="tx1"/>
                </a:solidFill>
                <a:latin typeface="Times New Roman" panose="02020603050405020304" pitchFamily="18" charset="0"/>
              </a:rPr>
              <a:t>11</a:t>
            </a:r>
            <a:endParaRPr lang="en-US" altLang="es-MX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205" name="Line 93"/>
          <p:cNvSpPr/>
          <p:nvPr/>
        </p:nvSpPr>
        <p:spPr>
          <a:xfrm flipH="1">
            <a:off x="3048000" y="1219200"/>
            <a:ext cx="990600" cy="3048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06" name="Line 94"/>
          <p:cNvSpPr/>
          <p:nvPr/>
        </p:nvSpPr>
        <p:spPr>
          <a:xfrm flipH="1">
            <a:off x="2209800" y="1828800"/>
            <a:ext cx="533400" cy="5334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07" name="Line 95"/>
          <p:cNvSpPr/>
          <p:nvPr/>
        </p:nvSpPr>
        <p:spPr>
          <a:xfrm flipH="1">
            <a:off x="1676400" y="2743200"/>
            <a:ext cx="304800" cy="6096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08" name="Line 96"/>
          <p:cNvSpPr/>
          <p:nvPr/>
        </p:nvSpPr>
        <p:spPr>
          <a:xfrm>
            <a:off x="4724400" y="1143000"/>
            <a:ext cx="609600" cy="3810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09" name="Line 97"/>
          <p:cNvSpPr/>
          <p:nvPr/>
        </p:nvSpPr>
        <p:spPr>
          <a:xfrm flipH="1">
            <a:off x="4876800" y="2133600"/>
            <a:ext cx="457200" cy="3810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10" name="Line 98"/>
          <p:cNvSpPr/>
          <p:nvPr/>
        </p:nvSpPr>
        <p:spPr>
          <a:xfrm flipH="1">
            <a:off x="4495800" y="2895600"/>
            <a:ext cx="0" cy="3810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11" name="Line 99"/>
          <p:cNvSpPr/>
          <p:nvPr/>
        </p:nvSpPr>
        <p:spPr>
          <a:xfrm flipH="1" flipV="1">
            <a:off x="4800600" y="4038600"/>
            <a:ext cx="152400" cy="53340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12" name="Line 100"/>
          <p:cNvSpPr/>
          <p:nvPr/>
        </p:nvSpPr>
        <p:spPr>
          <a:xfrm flipV="1">
            <a:off x="4876800" y="4953000"/>
            <a:ext cx="0" cy="45720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13" name="Line 101"/>
          <p:cNvSpPr/>
          <p:nvPr/>
        </p:nvSpPr>
        <p:spPr>
          <a:xfrm flipV="1">
            <a:off x="4876800" y="5638800"/>
            <a:ext cx="0" cy="53340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14" name="Line 102"/>
          <p:cNvSpPr/>
          <p:nvPr/>
        </p:nvSpPr>
        <p:spPr>
          <a:xfrm>
            <a:off x="6248400" y="1447800"/>
            <a:ext cx="990600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15" name="Line 103"/>
          <p:cNvSpPr/>
          <p:nvPr/>
        </p:nvSpPr>
        <p:spPr>
          <a:xfrm flipV="1">
            <a:off x="6248400" y="1828800"/>
            <a:ext cx="914400" cy="0"/>
          </a:xfrm>
          <a:prstGeom prst="line">
            <a:avLst/>
          </a:prstGeom>
          <a:ln w="50800" cap="rnd" cmpd="sng">
            <a:solidFill>
              <a:srgbClr val="FF66CC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90216" name="Rectangle 104"/>
          <p:cNvSpPr/>
          <p:nvPr/>
        </p:nvSpPr>
        <p:spPr>
          <a:xfrm>
            <a:off x="7315200" y="1219200"/>
            <a:ext cx="14303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Forward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217" name="Rectangle 105"/>
          <p:cNvSpPr/>
          <p:nvPr/>
        </p:nvSpPr>
        <p:spPr>
          <a:xfrm>
            <a:off x="7315200" y="1600200"/>
            <a:ext cx="1736725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solidFill>
                  <a:schemeClr val="tx1"/>
                </a:solidFill>
                <a:latin typeface="Times New Roman" panose="02020603050405020304" pitchFamily="18" charset="0"/>
              </a:rPr>
              <a:t>Backwards</a:t>
            </a:r>
            <a:endParaRPr lang="es-MX" altLang="he-IL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13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371600"/>
            <a:ext cx="8305800" cy="4121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Comparing search strategies </a:t>
            </a:r>
            <a:endParaRPr lang="zh-TW" altLang="en-US" dirty="0"/>
          </a:p>
        </p:txBody>
      </p:sp>
      <p:pic>
        <p:nvPicPr>
          <p:cNvPr id="92163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78063"/>
            <a:ext cx="9144000" cy="3219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304800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Avoiding repeated states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93187" name="Rectangle 3"/>
          <p:cNvSpPr>
            <a:spLocks noGrp="1"/>
          </p:cNvSpPr>
          <p:nvPr>
            <p:ph idx="1" hasCustomPrompt="1"/>
          </p:nvPr>
        </p:nvSpPr>
        <p:spPr>
          <a:xfrm>
            <a:off x="381000" y="1143000"/>
            <a:ext cx="8534400" cy="4114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for all search strategies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There is possibility of expanding states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that have already been encountered and expanded before, on some other path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may cause the path to be infinite </a:t>
            </a:r>
            <a:r>
              <a:rPr lang="en-US" altLang="zh-TW">
                <a:solidFill>
                  <a:srgbClr val="1D040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>
                <a:solidFill>
                  <a:srgbClr val="1D0401"/>
                </a:solidFill>
              </a:rPr>
              <a:t> loop forever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Algorithms that forget their history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are doomed to repeat it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endParaRPr lang="zh-TW" altLang="en-US" dirty="0">
              <a:solidFill>
                <a:srgbClr val="1D0401"/>
              </a:solidFill>
            </a:endParaRPr>
          </a:p>
        </p:txBody>
      </p:sp>
      <p:pic>
        <p:nvPicPr>
          <p:cNvPr id="93188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4538663"/>
            <a:ext cx="6629400" cy="22431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Avoiding repeated states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94211" name="Rectangle 3"/>
          <p:cNvSpPr>
            <a:spLocks noGrp="1"/>
          </p:cNvSpPr>
          <p:nvPr>
            <p:ph idx="1" hasCustomPrompt="1"/>
          </p:nvPr>
        </p:nvSpPr>
        <p:spPr>
          <a:xfrm>
            <a:off x="304800" y="1524000"/>
            <a:ext cx="8534400" cy="4876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Three ways to deal with this possibility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Do not return to the state it just came from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Refuse generation of any successor same as its </a:t>
            </a:r>
            <a:r>
              <a:rPr lang="en-US" altLang="zh-TW" b="1">
                <a:solidFill>
                  <a:srgbClr val="1D0401"/>
                </a:solidFill>
              </a:rPr>
              <a:t>parent state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Do not create paths with cycles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Refuse generation of any successor same as its </a:t>
            </a:r>
            <a:r>
              <a:rPr lang="en-US" altLang="zh-TW" b="1">
                <a:solidFill>
                  <a:srgbClr val="1D0401"/>
                </a:solidFill>
              </a:rPr>
              <a:t>ancestor states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Do not generate any </a:t>
            </a:r>
            <a:r>
              <a:rPr lang="en-US" altLang="zh-TW" i="1">
                <a:solidFill>
                  <a:srgbClr val="1D0401"/>
                </a:solidFill>
              </a:rPr>
              <a:t>generated</a:t>
            </a:r>
            <a:r>
              <a:rPr lang="en-US" altLang="zh-TW">
                <a:solidFill>
                  <a:srgbClr val="1D0401"/>
                </a:solidFill>
              </a:rPr>
              <a:t> state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Not only its ancestor states, but also all other expanded states have to be checked against 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Avoiding repeated states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95235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524000"/>
            <a:ext cx="7772400" cy="28194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We then define a data structure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closed list</a:t>
            </a:r>
            <a:r>
              <a:rPr lang="ar-JO" altLang="zh-TW" dirty="0">
                <a:solidFill>
                  <a:srgbClr val="1D0401"/>
                </a:solidFill>
                <a:cs typeface="Arial" panose="020B0604020202020204" pitchFamily="34" charset="0"/>
              </a:rPr>
              <a:t>:</a:t>
            </a:r>
            <a:endParaRPr lang="en-US" altLang="zh-TW">
              <a:solidFill>
                <a:srgbClr val="1D0401"/>
              </a:solidFill>
              <a:cs typeface="Arial" panose="020B0604020202020204" pitchFamily="34" charset="0"/>
            </a:endParaRPr>
          </a:p>
          <a:p>
            <a:pPr lvl="1" eaLnBrk="1" hangingPunct="1">
              <a:buNone/>
            </a:pPr>
            <a:r>
              <a:rPr lang="en-US" altLang="zh-TW">
                <a:solidFill>
                  <a:srgbClr val="1D0401"/>
                </a:solidFill>
              </a:rPr>
              <a:t>a set storing every expanded node so far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If the current node matches a node on the closed list, discard it.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endParaRPr lang="en-US" altLang="zh-TW">
              <a:solidFill>
                <a:srgbClr val="1D0401"/>
              </a:solidFill>
            </a:endParaRPr>
          </a:p>
        </p:txBody>
      </p:sp>
      <p:pic>
        <p:nvPicPr>
          <p:cNvPr id="9523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4114800"/>
            <a:ext cx="6553200" cy="26495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4493260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Problem</a:t>
            </a:r>
            <a:r>
              <a:rPr spc="-95" dirty="0"/>
              <a:t> </a:t>
            </a:r>
            <a:r>
              <a:rPr dirty="0"/>
              <a:t>solving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6878" y="6577499"/>
            <a:ext cx="2352153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</a:t>
            </a:r>
            <a:fld id="{81D60167-4931-47E6-BA6A-407CBD079E47}" type="slidenum">
              <a:rPr sz="925" b="1" spc="10" dirty="0">
                <a:latin typeface="Times New Roman" panose="02020603050405020304"/>
                <a:cs typeface="Times New Roman" panose="02020603050405020304"/>
              </a:rPr>
            </a:fld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865" y="1487197"/>
            <a:ext cx="6448164" cy="328041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Offline</a:t>
            </a:r>
            <a:r>
              <a:rPr sz="1710" b="1" spc="-3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710" b="1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solving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Acting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only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with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complete</a:t>
            </a:r>
            <a:r>
              <a:rPr sz="171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knowledge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problem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and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solution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Online</a:t>
            </a:r>
            <a:r>
              <a:rPr sz="1710" b="1" spc="-5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r>
              <a:rPr sz="1710" b="1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solving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Acting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without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complete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knowledge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4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Here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9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Here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we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are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concerned</a:t>
            </a:r>
            <a:r>
              <a:rPr sz="1710" b="1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with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offline</a:t>
            </a:r>
            <a:r>
              <a:rPr sz="1710" b="1" spc="-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problem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solving</a:t>
            </a:r>
            <a:r>
              <a:rPr sz="171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only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002"/>
            <a:ext cx="6370320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0" dirty="0"/>
              <a:t> </a:t>
            </a:r>
            <a:r>
              <a:rPr spc="-25" dirty="0"/>
              <a:t>Travelling</a:t>
            </a:r>
            <a:r>
              <a:rPr spc="-50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p.4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4259828" cy="1064895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Scenario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On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holiday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Romania; currently in Arad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Flight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leaves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tomorrow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from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002"/>
            <a:ext cx="6738620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5" dirty="0"/>
              <a:t> </a:t>
            </a:r>
            <a:r>
              <a:rPr spc="-25" dirty="0"/>
              <a:t>Travelling</a:t>
            </a:r>
            <a:r>
              <a:rPr spc="-55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p.4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4259828" cy="2328545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Scenario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On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holiday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Romania; currently in Arad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Flight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leaves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tomorrow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from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Be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002"/>
            <a:ext cx="6718300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5" dirty="0"/>
              <a:t> </a:t>
            </a:r>
            <a:r>
              <a:rPr spc="-25" dirty="0"/>
              <a:t>Travelling</a:t>
            </a:r>
            <a:r>
              <a:rPr spc="-55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p.4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4259828" cy="391033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Scenario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On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holiday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Romania; currently in Arad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Flight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leaves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tomorrow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from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Be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Formulate</a:t>
            </a:r>
            <a:r>
              <a:rPr sz="1710" b="1" spc="-6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i="1" spc="-5" dirty="0">
                <a:latin typeface="Arial" panose="020B0604020202020204"/>
                <a:cs typeface="Arial" panose="020B0604020202020204"/>
              </a:rPr>
              <a:t>States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1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various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Actions</a:t>
            </a:r>
            <a:r>
              <a:rPr sz="1710" b="1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9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drive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between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002"/>
            <a:ext cx="6099175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5" dirty="0"/>
              <a:t> </a:t>
            </a:r>
            <a:r>
              <a:rPr spc="-25" dirty="0"/>
              <a:t>Travelling</a:t>
            </a:r>
            <a:r>
              <a:rPr spc="-55" dirty="0"/>
              <a:t> </a:t>
            </a:r>
            <a:r>
              <a:rPr spc="-5" dirty="0"/>
              <a:t>in</a:t>
            </a:r>
            <a:r>
              <a:rPr spc="-10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p.4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675" y="1195705"/>
            <a:ext cx="7590790" cy="549402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Scenario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On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holiday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Romania; currently in Arad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Flight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leaves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tomorrow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from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Be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Formulate</a:t>
            </a:r>
            <a:r>
              <a:rPr sz="1710" b="1" spc="-6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i="1" spc="-5" dirty="0">
                <a:latin typeface="Arial" panose="020B0604020202020204"/>
                <a:cs typeface="Arial" panose="020B0604020202020204"/>
              </a:rPr>
              <a:t>States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1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various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Actions</a:t>
            </a:r>
            <a:r>
              <a:rPr sz="1710" b="1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9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drive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between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Appropriate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sequence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cities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e.g.:</a:t>
            </a:r>
            <a:r>
              <a:rPr sz="1710" b="1" spc="114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Arad,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Sibiu,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Fagaras,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Bucharest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Problem-solving agent</a:t>
            </a:r>
            <a:endParaRPr lang="en-US" altLang="zh-TW"/>
          </a:p>
        </p:txBody>
      </p:sp>
      <p:sp>
        <p:nvSpPr>
          <p:cNvPr id="5123" name="Rectangle 4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Problem-solving agent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A kind of goal-based agent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It solves problem by 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finding sequences of actions that lead to desirable states (goals)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To solve a problem, 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the first step is the </a:t>
            </a:r>
            <a:r>
              <a:rPr lang="en-US" altLang="zh-TW" b="1" i="1">
                <a:solidFill>
                  <a:srgbClr val="1D0401"/>
                </a:solidFill>
              </a:rPr>
              <a:t>goal formulation</a:t>
            </a:r>
            <a:r>
              <a:rPr lang="en-US" altLang="zh-TW">
                <a:solidFill>
                  <a:srgbClr val="1D0401"/>
                </a:solidFill>
              </a:rPr>
              <a:t>, based on the current situation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002"/>
            <a:ext cx="7017385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0" dirty="0"/>
              <a:t> </a:t>
            </a:r>
            <a:r>
              <a:rPr spc="-25" dirty="0"/>
              <a:t>Travelling</a:t>
            </a:r>
            <a:r>
              <a:rPr spc="-50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dirty="0"/>
              <a:t>Romania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4430" y="3375744"/>
            <a:ext cx="1325802" cy="1712151"/>
          </a:xfrm>
          <a:custGeom>
            <a:avLst/>
            <a:gdLst/>
            <a:ahLst/>
            <a:cxnLst/>
            <a:rect l="l" t="t" r="r" b="b"/>
            <a:pathLst>
              <a:path w="1433829" h="1851660">
                <a:moveTo>
                  <a:pt x="0" y="0"/>
                </a:moveTo>
                <a:lnTo>
                  <a:pt x="1433563" y="1851113"/>
                </a:lnTo>
              </a:path>
            </a:pathLst>
          </a:custGeom>
          <a:ln w="13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4" name="object 4"/>
          <p:cNvSpPr txBox="1"/>
          <p:nvPr/>
        </p:nvSpPr>
        <p:spPr>
          <a:xfrm>
            <a:off x="5656561" y="5749474"/>
            <a:ext cx="54018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Giurgiu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2468" y="4835744"/>
            <a:ext cx="588919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Urziceni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6527" y="4642712"/>
            <a:ext cx="55662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Hirsova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8798" y="5633646"/>
            <a:ext cx="435671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Eforie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6656" y="1785695"/>
            <a:ext cx="46796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Neamt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59033" y="1554053"/>
            <a:ext cx="524332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Oradea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7299" y="2184646"/>
            <a:ext cx="46796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Zerind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3577" y="2660814"/>
            <a:ext cx="354643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Arad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5659" y="3728979"/>
            <a:ext cx="710461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Timisoara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5202" y="4243757"/>
            <a:ext cx="419230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Lugoj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3811" y="4797133"/>
            <a:ext cx="605359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Mehadia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27915" y="5350519"/>
            <a:ext cx="573066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Dobreta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9194" y="5595045"/>
            <a:ext cx="556625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Craiova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88588" y="2982547"/>
            <a:ext cx="378717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Sibiu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88920" y="3014725"/>
            <a:ext cx="581286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Fagaras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33435" y="4153664"/>
            <a:ext cx="459744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Pitesti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2625" y="3330027"/>
            <a:ext cx="452111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Vaslui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46456" y="2467780"/>
            <a:ext cx="265982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15" dirty="0">
                <a:latin typeface="Arial" panose="020B0604020202020204"/>
                <a:cs typeface="Arial" panose="020B0604020202020204"/>
              </a:rPr>
              <a:t>Iasi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36060" y="3651759"/>
            <a:ext cx="1057471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Rimnicu</a:t>
            </a:r>
            <a:r>
              <a:rPr sz="111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110" b="1" spc="15" dirty="0">
                <a:latin typeface="Arial" panose="020B0604020202020204"/>
                <a:cs typeface="Arial" panose="020B0604020202020204"/>
              </a:rPr>
              <a:t>Vilcea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00232" y="2172753"/>
            <a:ext cx="2238832" cy="3371459"/>
            <a:chOff x="6262458" y="2349792"/>
            <a:chExt cx="2421255" cy="3646170"/>
          </a:xfrm>
        </p:grpSpPr>
        <p:sp>
          <p:nvSpPr>
            <p:cNvPr id="24" name="object 24"/>
            <p:cNvSpPr/>
            <p:nvPr/>
          </p:nvSpPr>
          <p:spPr>
            <a:xfrm>
              <a:off x="7125080" y="3769144"/>
              <a:ext cx="772795" cy="1370965"/>
            </a:xfrm>
            <a:custGeom>
              <a:avLst/>
              <a:gdLst/>
              <a:ahLst/>
              <a:cxnLst/>
              <a:rect l="l" t="t" r="r" b="b"/>
              <a:pathLst>
                <a:path w="772795" h="1370964">
                  <a:moveTo>
                    <a:pt x="0" y="1370914"/>
                  </a:moveTo>
                  <a:lnTo>
                    <a:pt x="772452" y="0"/>
                  </a:lnTo>
                </a:path>
              </a:pathLst>
            </a:custGeom>
            <a:ln w="13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170319" y="5181816"/>
              <a:ext cx="1026794" cy="0"/>
            </a:xfrm>
            <a:custGeom>
              <a:avLst/>
              <a:gdLst/>
              <a:ahLst/>
              <a:cxnLst/>
              <a:rect l="l" t="t" r="r" b="b"/>
              <a:pathLst>
                <a:path w="1026795">
                  <a:moveTo>
                    <a:pt x="0" y="0"/>
                  </a:moveTo>
                  <a:lnTo>
                    <a:pt x="1026450" y="0"/>
                  </a:lnTo>
                </a:path>
              </a:pathLst>
            </a:custGeom>
            <a:ln w="13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269126" y="2356459"/>
              <a:ext cx="2407920" cy="3632835"/>
            </a:xfrm>
            <a:custGeom>
              <a:avLst/>
              <a:gdLst/>
              <a:ahLst/>
              <a:cxnLst/>
              <a:rect l="l" t="t" r="r" b="b"/>
              <a:pathLst>
                <a:path w="2407920" h="3632835">
                  <a:moveTo>
                    <a:pt x="1969389" y="2776639"/>
                  </a:moveTo>
                  <a:lnTo>
                    <a:pt x="2407805" y="3632606"/>
                  </a:lnTo>
                </a:path>
                <a:path w="2407920" h="3632835">
                  <a:moveTo>
                    <a:pt x="0" y="3124593"/>
                  </a:moveTo>
                  <a:lnTo>
                    <a:pt x="814197" y="2825356"/>
                  </a:lnTo>
                </a:path>
                <a:path w="2407920" h="3632835">
                  <a:moveTo>
                    <a:pt x="1071676" y="424497"/>
                  </a:moveTo>
                  <a:lnTo>
                    <a:pt x="90462" y="0"/>
                  </a:lnTo>
                </a:path>
                <a:path w="2407920" h="3632835">
                  <a:moveTo>
                    <a:pt x="1628406" y="1322209"/>
                  </a:moveTo>
                  <a:lnTo>
                    <a:pt x="1071676" y="466255"/>
                  </a:lnTo>
                </a:path>
              </a:pathLst>
            </a:custGeom>
            <a:ln w="13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01078" y="5163926"/>
            <a:ext cx="734534" cy="18542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10" b="1" spc="20" dirty="0">
                <a:latin typeface="Arial" panose="020B0604020202020204"/>
                <a:cs typeface="Arial" panose="020B0604020202020204"/>
              </a:rPr>
              <a:t>Bucharest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32935" y="1610205"/>
            <a:ext cx="6786367" cy="4339094"/>
            <a:chOff x="1431159" y="1741407"/>
            <a:chExt cx="7339330" cy="4692650"/>
          </a:xfrm>
        </p:grpSpPr>
        <p:sp>
          <p:nvSpPr>
            <p:cNvPr id="29" name="object 29"/>
            <p:cNvSpPr/>
            <p:nvPr/>
          </p:nvSpPr>
          <p:spPr>
            <a:xfrm>
              <a:off x="1564830" y="1799742"/>
              <a:ext cx="4704715" cy="4579620"/>
            </a:xfrm>
            <a:custGeom>
              <a:avLst/>
              <a:gdLst/>
              <a:ahLst/>
              <a:cxnLst/>
              <a:rect l="l" t="t" r="r" b="b"/>
              <a:pathLst>
                <a:path w="4704715" h="4579620">
                  <a:moveTo>
                    <a:pt x="4704295" y="3723068"/>
                  </a:moveTo>
                  <a:lnTo>
                    <a:pt x="4279798" y="4579023"/>
                  </a:lnTo>
                </a:path>
                <a:path w="4704715" h="4579620">
                  <a:moveTo>
                    <a:pt x="3507346" y="3075876"/>
                  </a:moveTo>
                  <a:lnTo>
                    <a:pt x="4662538" y="3681310"/>
                  </a:lnTo>
                </a:path>
                <a:path w="4704715" h="4579620">
                  <a:moveTo>
                    <a:pt x="2484374" y="4321543"/>
                  </a:moveTo>
                  <a:lnTo>
                    <a:pt x="3465588" y="3124593"/>
                  </a:lnTo>
                </a:path>
                <a:path w="4704715" h="4579620">
                  <a:moveTo>
                    <a:pt x="2178177" y="2477401"/>
                  </a:moveTo>
                  <a:lnTo>
                    <a:pt x="3423831" y="3075876"/>
                  </a:lnTo>
                </a:path>
                <a:path w="4704715" h="4579620">
                  <a:moveTo>
                    <a:pt x="1802384" y="1753666"/>
                  </a:moveTo>
                  <a:lnTo>
                    <a:pt x="3249853" y="1837169"/>
                  </a:lnTo>
                </a:path>
                <a:path w="4704715" h="4579620">
                  <a:moveTo>
                    <a:pt x="2435656" y="4279785"/>
                  </a:moveTo>
                  <a:lnTo>
                    <a:pt x="2185136" y="2519159"/>
                  </a:lnTo>
                </a:path>
                <a:path w="4704715" h="4579620">
                  <a:moveTo>
                    <a:pt x="1155204" y="4147566"/>
                  </a:moveTo>
                  <a:lnTo>
                    <a:pt x="2435656" y="4279785"/>
                  </a:lnTo>
                </a:path>
                <a:path w="4704715" h="4579620">
                  <a:moveTo>
                    <a:pt x="1155204" y="3549091"/>
                  </a:moveTo>
                  <a:lnTo>
                    <a:pt x="1113447" y="4105808"/>
                  </a:lnTo>
                </a:path>
                <a:path w="4704715" h="4579620">
                  <a:moveTo>
                    <a:pt x="2136419" y="2393899"/>
                  </a:moveTo>
                  <a:lnTo>
                    <a:pt x="1781505" y="1753666"/>
                  </a:lnTo>
                </a:path>
                <a:path w="4704715" h="4579620">
                  <a:moveTo>
                    <a:pt x="41757" y="1196949"/>
                  </a:moveTo>
                  <a:lnTo>
                    <a:pt x="1753679" y="1711909"/>
                  </a:lnTo>
                </a:path>
                <a:path w="4704715" h="4579620">
                  <a:moveTo>
                    <a:pt x="1753679" y="1711909"/>
                  </a:moveTo>
                  <a:lnTo>
                    <a:pt x="640232" y="41744"/>
                  </a:lnTo>
                </a:path>
                <a:path w="4704715" h="4579620">
                  <a:moveTo>
                    <a:pt x="1113447" y="2950616"/>
                  </a:moveTo>
                  <a:lnTo>
                    <a:pt x="1155192" y="3507333"/>
                  </a:lnTo>
                </a:path>
                <a:path w="4704715" h="4579620">
                  <a:moveTo>
                    <a:pt x="83502" y="2477401"/>
                  </a:moveTo>
                  <a:lnTo>
                    <a:pt x="1113447" y="2908858"/>
                  </a:lnTo>
                </a:path>
                <a:path w="4704715" h="4579620">
                  <a:moveTo>
                    <a:pt x="0" y="1238694"/>
                  </a:moveTo>
                  <a:lnTo>
                    <a:pt x="41757" y="2435644"/>
                  </a:lnTo>
                </a:path>
                <a:path w="4704715" h="4579620">
                  <a:moveTo>
                    <a:pt x="257479" y="598474"/>
                  </a:moveTo>
                  <a:lnTo>
                    <a:pt x="0" y="1196949"/>
                  </a:lnTo>
                </a:path>
                <a:path w="4704715" h="4579620">
                  <a:moveTo>
                    <a:pt x="598474" y="0"/>
                  </a:moveTo>
                  <a:lnTo>
                    <a:pt x="257479" y="598474"/>
                  </a:lnTo>
                </a:path>
              </a:pathLst>
            </a:custGeom>
            <a:ln w="13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955249" y="603778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955249" y="603778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659492" y="41901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59492" y="41901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795911" y="629178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795911" y="629178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7041578" y="509483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041578" y="509483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4985181" y="483734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4985181" y="483734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269126" y="2272957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269126" y="2272957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4772926" y="359516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772926" y="359516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2678265" y="525835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2678265" y="525835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633027" y="586032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2633027" y="586032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8" name="object 48"/>
            <p:cNvSpPr/>
            <p:nvPr/>
          </p:nvSpPr>
          <p:spPr>
            <a:xfrm>
              <a:off x="2633027" y="466685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9" name="object 49"/>
            <p:cNvSpPr/>
            <p:nvPr/>
          </p:nvSpPr>
          <p:spPr>
            <a:xfrm>
              <a:off x="2633027" y="4666856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519593" y="295493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19593" y="295493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561350" y="41901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3" name="object 53"/>
            <p:cNvSpPr/>
            <p:nvPr/>
          </p:nvSpPr>
          <p:spPr>
            <a:xfrm>
              <a:off x="1561350" y="41901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4" name="object 54"/>
            <p:cNvSpPr/>
            <p:nvPr/>
          </p:nvSpPr>
          <p:spPr>
            <a:xfrm>
              <a:off x="1780552" y="2352979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5" name="object 55"/>
            <p:cNvSpPr/>
            <p:nvPr/>
          </p:nvSpPr>
          <p:spPr>
            <a:xfrm>
              <a:off x="1780552" y="2352979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6" name="object 56"/>
            <p:cNvSpPr/>
            <p:nvPr/>
          </p:nvSpPr>
          <p:spPr>
            <a:xfrm>
              <a:off x="2118080" y="175450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7" name="object 57"/>
            <p:cNvSpPr/>
            <p:nvPr/>
          </p:nvSpPr>
          <p:spPr>
            <a:xfrm>
              <a:off x="2118080" y="175450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5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276752" y="346989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276752" y="3469894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0" name="object 60"/>
            <p:cNvSpPr/>
            <p:nvPr/>
          </p:nvSpPr>
          <p:spPr>
            <a:xfrm>
              <a:off x="8628227" y="595078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28227" y="595078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8196770" y="509483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8196770" y="5094833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7829131" y="36670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5" name="object 65"/>
            <p:cNvSpPr/>
            <p:nvPr/>
          </p:nvSpPr>
          <p:spPr>
            <a:xfrm>
              <a:off x="7829131" y="3667061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6" name="object 66"/>
            <p:cNvSpPr/>
            <p:nvPr/>
          </p:nvSpPr>
          <p:spPr>
            <a:xfrm>
              <a:off x="7292098" y="2735732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5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7" name="object 67"/>
            <p:cNvSpPr/>
            <p:nvPr/>
          </p:nvSpPr>
          <p:spPr>
            <a:xfrm>
              <a:off x="7292098" y="2735732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5">
                  <a:moveTo>
                    <a:pt x="0" y="0"/>
                  </a:moveTo>
                  <a:lnTo>
                    <a:pt x="0" y="128741"/>
                  </a:lnTo>
                  <a:lnTo>
                    <a:pt x="128741" y="128741"/>
                  </a:lnTo>
                  <a:lnTo>
                    <a:pt x="128741" y="0"/>
                  </a:lnTo>
                  <a:lnTo>
                    <a:pt x="0" y="0"/>
                  </a:lnTo>
                  <a:close/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8" name="object 68"/>
            <p:cNvSpPr/>
            <p:nvPr/>
          </p:nvSpPr>
          <p:spPr>
            <a:xfrm>
              <a:off x="6185611" y="5435828"/>
              <a:ext cx="128905" cy="128905"/>
            </a:xfrm>
            <a:custGeom>
              <a:avLst/>
              <a:gdLst/>
              <a:ahLst/>
              <a:cxnLst/>
              <a:rect l="l" t="t" r="r" b="b"/>
              <a:pathLst>
                <a:path w="128904" h="128904">
                  <a:moveTo>
                    <a:pt x="128741" y="128741"/>
                  </a:moveTo>
                  <a:lnTo>
                    <a:pt x="128741" y="0"/>
                  </a:lnTo>
                  <a:lnTo>
                    <a:pt x="0" y="0"/>
                  </a:lnTo>
                  <a:lnTo>
                    <a:pt x="0" y="128741"/>
                  </a:lnTo>
                  <a:lnTo>
                    <a:pt x="128741" y="128741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444256" y="2878124"/>
              <a:ext cx="4986020" cy="2798445"/>
            </a:xfrm>
            <a:custGeom>
              <a:avLst/>
              <a:gdLst/>
              <a:ahLst/>
              <a:cxnLst/>
              <a:rect l="l" t="t" r="r" b="b"/>
              <a:pathLst>
                <a:path w="4986020" h="2798445">
                  <a:moveTo>
                    <a:pt x="4741354" y="2557703"/>
                  </a:moveTo>
                  <a:lnTo>
                    <a:pt x="4741354" y="2686445"/>
                  </a:lnTo>
                  <a:lnTo>
                    <a:pt x="4870095" y="2686445"/>
                  </a:lnTo>
                  <a:lnTo>
                    <a:pt x="4870095" y="2557703"/>
                  </a:lnTo>
                  <a:lnTo>
                    <a:pt x="4741354" y="2557703"/>
                  </a:lnTo>
                  <a:close/>
                </a:path>
                <a:path w="4986020" h="2798445">
                  <a:moveTo>
                    <a:pt x="273418" y="136715"/>
                  </a:moveTo>
                  <a:lnTo>
                    <a:pt x="266448" y="93504"/>
                  </a:lnTo>
                  <a:lnTo>
                    <a:pt x="247038" y="55974"/>
                  </a:lnTo>
                  <a:lnTo>
                    <a:pt x="217443" y="26379"/>
                  </a:lnTo>
                  <a:lnTo>
                    <a:pt x="179913" y="6970"/>
                  </a:lnTo>
                  <a:lnTo>
                    <a:pt x="136702" y="0"/>
                  </a:lnTo>
                  <a:lnTo>
                    <a:pt x="93493" y="6970"/>
                  </a:lnTo>
                  <a:lnTo>
                    <a:pt x="55966" y="26379"/>
                  </a:lnTo>
                  <a:lnTo>
                    <a:pt x="26374" y="55974"/>
                  </a:lnTo>
                  <a:lnTo>
                    <a:pt x="6968" y="93504"/>
                  </a:lnTo>
                  <a:lnTo>
                    <a:pt x="0" y="136715"/>
                  </a:lnTo>
                  <a:lnTo>
                    <a:pt x="6968" y="179926"/>
                  </a:lnTo>
                  <a:lnTo>
                    <a:pt x="26374" y="217456"/>
                  </a:lnTo>
                  <a:lnTo>
                    <a:pt x="55966" y="247051"/>
                  </a:lnTo>
                  <a:lnTo>
                    <a:pt x="93493" y="266460"/>
                  </a:lnTo>
                  <a:lnTo>
                    <a:pt x="136702" y="273431"/>
                  </a:lnTo>
                  <a:lnTo>
                    <a:pt x="179913" y="266460"/>
                  </a:lnTo>
                  <a:lnTo>
                    <a:pt x="217443" y="247051"/>
                  </a:lnTo>
                  <a:lnTo>
                    <a:pt x="247038" y="217456"/>
                  </a:lnTo>
                  <a:lnTo>
                    <a:pt x="266448" y="179926"/>
                  </a:lnTo>
                  <a:lnTo>
                    <a:pt x="273418" y="136715"/>
                  </a:lnTo>
                </a:path>
                <a:path w="4986020" h="2798445">
                  <a:moveTo>
                    <a:pt x="4944389" y="2620302"/>
                  </a:moveTo>
                  <a:lnTo>
                    <a:pt x="4937419" y="2577092"/>
                  </a:lnTo>
                  <a:lnTo>
                    <a:pt x="4918010" y="2539566"/>
                  </a:lnTo>
                  <a:lnTo>
                    <a:pt x="4888414" y="2509974"/>
                  </a:lnTo>
                  <a:lnTo>
                    <a:pt x="4850884" y="2490568"/>
                  </a:lnTo>
                  <a:lnTo>
                    <a:pt x="4807673" y="2483599"/>
                  </a:lnTo>
                  <a:lnTo>
                    <a:pt x="4764462" y="2490568"/>
                  </a:lnTo>
                  <a:lnTo>
                    <a:pt x="4726933" y="2509974"/>
                  </a:lnTo>
                  <a:lnTo>
                    <a:pt x="4697337" y="2539566"/>
                  </a:lnTo>
                  <a:lnTo>
                    <a:pt x="4677928" y="2577092"/>
                  </a:lnTo>
                  <a:lnTo>
                    <a:pt x="4670958" y="2620302"/>
                  </a:lnTo>
                  <a:lnTo>
                    <a:pt x="4677928" y="2663513"/>
                  </a:lnTo>
                  <a:lnTo>
                    <a:pt x="4697337" y="2701042"/>
                  </a:lnTo>
                  <a:lnTo>
                    <a:pt x="4726933" y="2730638"/>
                  </a:lnTo>
                  <a:lnTo>
                    <a:pt x="4764462" y="2750047"/>
                  </a:lnTo>
                  <a:lnTo>
                    <a:pt x="4807673" y="2757017"/>
                  </a:lnTo>
                  <a:lnTo>
                    <a:pt x="4850884" y="2750047"/>
                  </a:lnTo>
                  <a:lnTo>
                    <a:pt x="4888414" y="2730638"/>
                  </a:lnTo>
                  <a:lnTo>
                    <a:pt x="4918010" y="2701042"/>
                  </a:lnTo>
                  <a:lnTo>
                    <a:pt x="4937419" y="2663513"/>
                  </a:lnTo>
                  <a:lnTo>
                    <a:pt x="4944389" y="2620302"/>
                  </a:lnTo>
                </a:path>
                <a:path w="4986020" h="2798445">
                  <a:moveTo>
                    <a:pt x="4985397" y="2620302"/>
                  </a:moveTo>
                  <a:lnTo>
                    <a:pt x="4979049" y="2573059"/>
                  </a:lnTo>
                  <a:lnTo>
                    <a:pt x="4961134" y="2530605"/>
                  </a:lnTo>
                  <a:lnTo>
                    <a:pt x="4933345" y="2494635"/>
                  </a:lnTo>
                  <a:lnTo>
                    <a:pt x="4897376" y="2466844"/>
                  </a:lnTo>
                  <a:lnTo>
                    <a:pt x="4854921" y="2448927"/>
                  </a:lnTo>
                  <a:lnTo>
                    <a:pt x="4807673" y="2442578"/>
                  </a:lnTo>
                  <a:lnTo>
                    <a:pt x="4760426" y="2448927"/>
                  </a:lnTo>
                  <a:lnTo>
                    <a:pt x="4717971" y="2466844"/>
                  </a:lnTo>
                  <a:lnTo>
                    <a:pt x="4682002" y="2494635"/>
                  </a:lnTo>
                  <a:lnTo>
                    <a:pt x="4654213" y="2530605"/>
                  </a:lnTo>
                  <a:lnTo>
                    <a:pt x="4636298" y="2573059"/>
                  </a:lnTo>
                  <a:lnTo>
                    <a:pt x="4629950" y="2620302"/>
                  </a:lnTo>
                  <a:lnTo>
                    <a:pt x="4636298" y="2667549"/>
                  </a:lnTo>
                  <a:lnTo>
                    <a:pt x="4654213" y="2710004"/>
                  </a:lnTo>
                  <a:lnTo>
                    <a:pt x="4682002" y="2745973"/>
                  </a:lnTo>
                  <a:lnTo>
                    <a:pt x="4717971" y="2773762"/>
                  </a:lnTo>
                  <a:lnTo>
                    <a:pt x="4760426" y="2791677"/>
                  </a:lnTo>
                  <a:lnTo>
                    <a:pt x="4807673" y="2798025"/>
                  </a:lnTo>
                  <a:lnTo>
                    <a:pt x="4854921" y="2791677"/>
                  </a:lnTo>
                  <a:lnTo>
                    <a:pt x="4897376" y="2773762"/>
                  </a:lnTo>
                  <a:lnTo>
                    <a:pt x="4933345" y="2745973"/>
                  </a:lnTo>
                  <a:lnTo>
                    <a:pt x="4961134" y="2710004"/>
                  </a:lnTo>
                  <a:lnTo>
                    <a:pt x="4979049" y="2667549"/>
                  </a:lnTo>
                  <a:lnTo>
                    <a:pt x="4985397" y="2620302"/>
                  </a:lnTo>
                </a:path>
              </a:pathLst>
            </a:custGeom>
            <a:ln w="261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656878" y="6577499"/>
            <a:ext cx="2352153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p.5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7265670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Problem</a:t>
            </a:r>
            <a:r>
              <a:rPr spc="-100" dirty="0"/>
              <a:t> </a:t>
            </a:r>
            <a:r>
              <a:rPr spc="-10" dirty="0"/>
              <a:t>types</a:t>
            </a:r>
            <a:endParaRPr spc="-10" dirty="0"/>
          </a:p>
        </p:txBody>
      </p:sp>
      <p:sp>
        <p:nvSpPr>
          <p:cNvPr id="12" name="object 12"/>
          <p:cNvSpPr txBox="1"/>
          <p:nvPr/>
        </p:nvSpPr>
        <p:spPr>
          <a:xfrm>
            <a:off x="6656878" y="6577499"/>
            <a:ext cx="2352153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p.6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2174832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Single-state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8782" y="1653480"/>
            <a:ext cx="2506576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(at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least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initial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state)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910" y="1602696"/>
            <a:ext cx="1631124" cy="1285240"/>
          </a:xfrm>
          <a:prstGeom prst="rect">
            <a:avLst/>
          </a:prstGeom>
        </p:spPr>
        <p:txBody>
          <a:bodyPr vert="horz" wrap="square" lIns="0" tIns="63413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540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observable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deterministic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static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discrete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865" y="3340266"/>
            <a:ext cx="2345107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Multiple-state</a:t>
            </a:r>
            <a:r>
              <a:rPr sz="1710" b="1" spc="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906" y="3747465"/>
            <a:ext cx="2311639" cy="1285240"/>
          </a:xfrm>
          <a:prstGeom prst="rect">
            <a:avLst/>
          </a:prstGeom>
        </p:spPr>
        <p:txBody>
          <a:bodyPr vert="horz" wrap="square" lIns="0" tIns="63413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540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partially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observable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deterministic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static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45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discrete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6736" y="3798249"/>
            <a:ext cx="2915824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(initial</a:t>
            </a:r>
            <a:r>
              <a:rPr sz="171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not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observable)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865" y="5485035"/>
            <a:ext cx="225996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Contingency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906" y="5895051"/>
            <a:ext cx="2311639" cy="642620"/>
          </a:xfrm>
          <a:prstGeom prst="rect">
            <a:avLst/>
          </a:prstGeom>
        </p:spPr>
        <p:txBody>
          <a:bodyPr vert="horz" wrap="square" lIns="0" tIns="62238" rIns="0" bIns="0" rtlCol="0">
            <a:spAutoFit/>
          </a:bodyPr>
          <a:lstStyle/>
          <a:p>
            <a:pPr marL="274320" indent="-262255">
              <a:lnSpc>
                <a:spcPct val="100000"/>
              </a:lnSpc>
              <a:spcBef>
                <a:spcPts val="530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partially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observable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74320" indent="-262255">
              <a:lnSpc>
                <a:spcPct val="100000"/>
              </a:lnSpc>
              <a:spcBef>
                <a:spcPts val="430"/>
              </a:spcBef>
              <a:buChar char="–"/>
              <a:tabLst>
                <a:tab pos="274320" algn="l"/>
                <a:tab pos="274955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non-deterministic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6736" y="5944427"/>
            <a:ext cx="2915824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(initial</a:t>
            </a:r>
            <a:r>
              <a:rPr sz="171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not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observable)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4697847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25" dirty="0"/>
              <a:t> </a:t>
            </a:r>
            <a:r>
              <a:rPr spc="-10" dirty="0"/>
              <a:t>vacuum-cleaner</a:t>
            </a:r>
            <a:r>
              <a:rPr spc="-40" dirty="0"/>
              <a:t> </a:t>
            </a:r>
            <a:r>
              <a:rPr spc="-5" dirty="0"/>
              <a:t>world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60781"/>
            <a:ext cx="1253581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900"/>
              </a:lnSpc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Single-state 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Start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in:</a:t>
            </a:r>
            <a:r>
              <a:rPr sz="1710" b="1" spc="114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5" dirty="0">
                <a:latin typeface="Times New Roman" panose="02020603050405020304"/>
                <a:cs typeface="Times New Roman" panose="02020603050405020304"/>
              </a:rPr>
              <a:t>5 </a:t>
            </a:r>
            <a:r>
              <a:rPr sz="1895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5088" y="1347884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1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746" y="1347884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2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5088" y="2111221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3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746" y="2111221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4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5088" y="2874556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5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746" y="2874556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6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5088" y="3637900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7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3746" y="3637900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8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25687" y="2803854"/>
            <a:ext cx="1139673" cy="580112"/>
            <a:chOff x="6181839" y="3032316"/>
            <a:chExt cx="1232535" cy="627380"/>
          </a:xfrm>
        </p:grpSpPr>
        <p:sp>
          <p:nvSpPr>
            <p:cNvPr id="13" name="object 13"/>
            <p:cNvSpPr/>
            <p:nvPr/>
          </p:nvSpPr>
          <p:spPr>
            <a:xfrm>
              <a:off x="6192646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55574" y="3368739"/>
              <a:ext cx="275297" cy="1764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423" y="3096171"/>
              <a:ext cx="402576" cy="2516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75641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825687" y="1277185"/>
            <a:ext cx="1139673" cy="580112"/>
            <a:chOff x="6181839" y="1381252"/>
            <a:chExt cx="1232535" cy="627380"/>
          </a:xfrm>
        </p:grpSpPr>
        <p:sp>
          <p:nvSpPr>
            <p:cNvPr id="18" name="object 18"/>
            <p:cNvSpPr/>
            <p:nvPr/>
          </p:nvSpPr>
          <p:spPr>
            <a:xfrm>
              <a:off x="6192646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768" y="1730578"/>
              <a:ext cx="275297" cy="1764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410" y="1445108"/>
              <a:ext cx="402589" cy="2516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75641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5574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5825687" y="2040525"/>
            <a:ext cx="1139673" cy="580112"/>
            <a:chOff x="6181839" y="2206790"/>
            <a:chExt cx="1232535" cy="627380"/>
          </a:xfrm>
        </p:grpSpPr>
        <p:sp>
          <p:nvSpPr>
            <p:cNvPr id="24" name="object 24"/>
            <p:cNvSpPr/>
            <p:nvPr/>
          </p:nvSpPr>
          <p:spPr>
            <a:xfrm>
              <a:off x="6192646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5768" y="2556104"/>
              <a:ext cx="275297" cy="17640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5423" y="2270633"/>
              <a:ext cx="402576" cy="25164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75641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825687" y="3567205"/>
            <a:ext cx="1139673" cy="580112"/>
            <a:chOff x="6181839" y="3857866"/>
            <a:chExt cx="1232535" cy="627380"/>
          </a:xfrm>
        </p:grpSpPr>
        <p:sp>
          <p:nvSpPr>
            <p:cNvPr id="29" name="object 29"/>
            <p:cNvSpPr/>
            <p:nvPr/>
          </p:nvSpPr>
          <p:spPr>
            <a:xfrm>
              <a:off x="6192646" y="3868661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12"/>
                  </a:moveTo>
                  <a:lnTo>
                    <a:pt x="0" y="605217"/>
                  </a:lnTo>
                  <a:lnTo>
                    <a:pt x="1210409" y="605217"/>
                  </a:lnTo>
                  <a:lnTo>
                    <a:pt x="1210409" y="12"/>
                  </a:lnTo>
                  <a:lnTo>
                    <a:pt x="0" y="12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5423" y="3921697"/>
              <a:ext cx="402576" cy="25166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275641" y="4117936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718554" y="2803854"/>
            <a:ext cx="1139673" cy="580112"/>
            <a:chOff x="8228940" y="3032316"/>
            <a:chExt cx="1232535" cy="627380"/>
          </a:xfrm>
        </p:grpSpPr>
        <p:sp>
          <p:nvSpPr>
            <p:cNvPr id="33" name="object 33"/>
            <p:cNvSpPr/>
            <p:nvPr/>
          </p:nvSpPr>
          <p:spPr>
            <a:xfrm>
              <a:off x="8239747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4910" y="3381629"/>
              <a:ext cx="275297" cy="17640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4564" y="3096171"/>
              <a:ext cx="402576" cy="25164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954783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718554" y="1277185"/>
            <a:ext cx="1139673" cy="580112"/>
            <a:chOff x="8228940" y="1381252"/>
            <a:chExt cx="1232535" cy="627380"/>
          </a:xfrm>
        </p:grpSpPr>
        <p:sp>
          <p:nvSpPr>
            <p:cNvPr id="38" name="object 38"/>
            <p:cNvSpPr/>
            <p:nvPr/>
          </p:nvSpPr>
          <p:spPr>
            <a:xfrm>
              <a:off x="8239747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4910" y="1730578"/>
              <a:ext cx="275297" cy="17640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4564" y="1445108"/>
              <a:ext cx="402576" cy="25164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954783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0621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7718554" y="2040525"/>
            <a:ext cx="1139673" cy="580112"/>
            <a:chOff x="8228940" y="2206790"/>
            <a:chExt cx="1232535" cy="627380"/>
          </a:xfrm>
        </p:grpSpPr>
        <p:sp>
          <p:nvSpPr>
            <p:cNvPr id="44" name="object 44"/>
            <p:cNvSpPr/>
            <p:nvPr/>
          </p:nvSpPr>
          <p:spPr>
            <a:xfrm>
              <a:off x="8239747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70621" y="2556091"/>
              <a:ext cx="275297" cy="17641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4564" y="2270646"/>
              <a:ext cx="402576" cy="25164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954783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7718554" y="3567205"/>
            <a:ext cx="1139673" cy="580112"/>
            <a:chOff x="8228940" y="3857866"/>
            <a:chExt cx="1232535" cy="627380"/>
          </a:xfrm>
        </p:grpSpPr>
        <p:sp>
          <p:nvSpPr>
            <p:cNvPr id="49" name="object 49"/>
            <p:cNvSpPr/>
            <p:nvPr/>
          </p:nvSpPr>
          <p:spPr>
            <a:xfrm>
              <a:off x="8239747" y="3868674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50" name="object 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84564" y="3921709"/>
              <a:ext cx="402576" cy="25164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954783" y="4117949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p.7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4697847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0" dirty="0"/>
              <a:t> </a:t>
            </a:r>
            <a:r>
              <a:rPr spc="-10" dirty="0"/>
              <a:t>vacuum-cleaner</a:t>
            </a:r>
            <a:r>
              <a:rPr spc="-45" dirty="0"/>
              <a:t> </a:t>
            </a:r>
            <a:r>
              <a:rPr spc="-5" dirty="0"/>
              <a:t>world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60781"/>
            <a:ext cx="1253581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900"/>
              </a:lnSpc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Single-state 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Start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in:</a:t>
            </a:r>
            <a:r>
              <a:rPr sz="1710" b="1" spc="114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5" dirty="0">
                <a:latin typeface="Times New Roman" panose="02020603050405020304"/>
                <a:cs typeface="Times New Roman" panose="02020603050405020304"/>
              </a:rPr>
              <a:t>5 </a:t>
            </a:r>
            <a:r>
              <a:rPr sz="1895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4320" y="2231243"/>
            <a:ext cx="129292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[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righ</a:t>
            </a:r>
            <a:r>
              <a:rPr sz="1710" b="1" i="1" spc="20" dirty="0">
                <a:latin typeface="Arial" panose="020B0604020202020204"/>
                <a:cs typeface="Arial" panose="020B0604020202020204"/>
              </a:rPr>
              <a:t>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k</a:t>
            </a:r>
            <a:r>
              <a:rPr sz="1710" b="1" i="1" spc="-30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]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5088" y="1347884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1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746" y="1347884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2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5088" y="2111221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3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3746" y="2111221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4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5088" y="2874556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5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3746" y="2874556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6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75088" y="3637900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7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93746" y="3637900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8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25687" y="2803854"/>
            <a:ext cx="1139673" cy="580112"/>
            <a:chOff x="6181839" y="3032316"/>
            <a:chExt cx="1232535" cy="627380"/>
          </a:xfrm>
        </p:grpSpPr>
        <p:sp>
          <p:nvSpPr>
            <p:cNvPr id="14" name="object 14"/>
            <p:cNvSpPr/>
            <p:nvPr/>
          </p:nvSpPr>
          <p:spPr>
            <a:xfrm>
              <a:off x="6192646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15" name="object 1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55574" y="3368739"/>
              <a:ext cx="275297" cy="1764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423" y="3096171"/>
              <a:ext cx="402576" cy="2516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275641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825687" y="1277185"/>
            <a:ext cx="1139673" cy="580112"/>
            <a:chOff x="6181839" y="1381252"/>
            <a:chExt cx="1232535" cy="627380"/>
          </a:xfrm>
        </p:grpSpPr>
        <p:sp>
          <p:nvSpPr>
            <p:cNvPr id="19" name="object 19"/>
            <p:cNvSpPr/>
            <p:nvPr/>
          </p:nvSpPr>
          <p:spPr>
            <a:xfrm>
              <a:off x="6192646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768" y="1730578"/>
              <a:ext cx="275297" cy="17640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410" y="1445108"/>
              <a:ext cx="402589" cy="2516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75641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5574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825687" y="2040525"/>
            <a:ext cx="1139673" cy="580112"/>
            <a:chOff x="6181839" y="2206790"/>
            <a:chExt cx="1232535" cy="627380"/>
          </a:xfrm>
        </p:grpSpPr>
        <p:sp>
          <p:nvSpPr>
            <p:cNvPr id="25" name="object 25"/>
            <p:cNvSpPr/>
            <p:nvPr/>
          </p:nvSpPr>
          <p:spPr>
            <a:xfrm>
              <a:off x="6192646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5768" y="2556104"/>
              <a:ext cx="275297" cy="17640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5423" y="2270633"/>
              <a:ext cx="402576" cy="25164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275641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825687" y="3567205"/>
            <a:ext cx="1139673" cy="580112"/>
            <a:chOff x="6181839" y="3857866"/>
            <a:chExt cx="1232535" cy="627380"/>
          </a:xfrm>
        </p:grpSpPr>
        <p:sp>
          <p:nvSpPr>
            <p:cNvPr id="30" name="object 30"/>
            <p:cNvSpPr/>
            <p:nvPr/>
          </p:nvSpPr>
          <p:spPr>
            <a:xfrm>
              <a:off x="6192646" y="3868661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12"/>
                  </a:moveTo>
                  <a:lnTo>
                    <a:pt x="0" y="605217"/>
                  </a:lnTo>
                  <a:lnTo>
                    <a:pt x="1210409" y="605217"/>
                  </a:lnTo>
                  <a:lnTo>
                    <a:pt x="1210409" y="12"/>
                  </a:lnTo>
                  <a:lnTo>
                    <a:pt x="0" y="12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5423" y="3921697"/>
              <a:ext cx="402576" cy="25166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275641" y="4117936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718554" y="2803854"/>
            <a:ext cx="1139673" cy="580112"/>
            <a:chOff x="8228940" y="3032316"/>
            <a:chExt cx="1232535" cy="627380"/>
          </a:xfrm>
        </p:grpSpPr>
        <p:sp>
          <p:nvSpPr>
            <p:cNvPr id="34" name="object 34"/>
            <p:cNvSpPr/>
            <p:nvPr/>
          </p:nvSpPr>
          <p:spPr>
            <a:xfrm>
              <a:off x="8239747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4910" y="3381629"/>
              <a:ext cx="275297" cy="17640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4564" y="3096171"/>
              <a:ext cx="402576" cy="25164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54783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718554" y="1277185"/>
            <a:ext cx="1139673" cy="580112"/>
            <a:chOff x="8228940" y="1381252"/>
            <a:chExt cx="1232535" cy="627380"/>
          </a:xfrm>
        </p:grpSpPr>
        <p:sp>
          <p:nvSpPr>
            <p:cNvPr id="39" name="object 39"/>
            <p:cNvSpPr/>
            <p:nvPr/>
          </p:nvSpPr>
          <p:spPr>
            <a:xfrm>
              <a:off x="8239747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4910" y="1730578"/>
              <a:ext cx="275297" cy="17640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4564" y="1445108"/>
              <a:ext cx="402576" cy="25164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954783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0621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7718554" y="2040525"/>
            <a:ext cx="1139673" cy="580112"/>
            <a:chOff x="8228940" y="2206790"/>
            <a:chExt cx="1232535" cy="627380"/>
          </a:xfrm>
        </p:grpSpPr>
        <p:sp>
          <p:nvSpPr>
            <p:cNvPr id="45" name="object 45"/>
            <p:cNvSpPr/>
            <p:nvPr/>
          </p:nvSpPr>
          <p:spPr>
            <a:xfrm>
              <a:off x="8239747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70621" y="2556091"/>
              <a:ext cx="275297" cy="17641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4564" y="2270646"/>
              <a:ext cx="402576" cy="25164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954783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7718554" y="3567205"/>
            <a:ext cx="1139673" cy="580112"/>
            <a:chOff x="8228940" y="3857866"/>
            <a:chExt cx="1232535" cy="627380"/>
          </a:xfrm>
        </p:grpSpPr>
        <p:sp>
          <p:nvSpPr>
            <p:cNvPr id="50" name="object 50"/>
            <p:cNvSpPr/>
            <p:nvPr/>
          </p:nvSpPr>
          <p:spPr>
            <a:xfrm>
              <a:off x="8239747" y="3868674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84564" y="3921709"/>
              <a:ext cx="402576" cy="25164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8954783" y="4117949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p.7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4697847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0" dirty="0"/>
              <a:t> </a:t>
            </a:r>
            <a:r>
              <a:rPr spc="-10" dirty="0"/>
              <a:t>vacuum-cleaner</a:t>
            </a:r>
            <a:r>
              <a:rPr spc="-45" dirty="0"/>
              <a:t> </a:t>
            </a:r>
            <a:r>
              <a:rPr spc="-5" dirty="0"/>
              <a:t>world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60781"/>
            <a:ext cx="1253581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900"/>
              </a:lnSpc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Single-state 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Start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in:</a:t>
            </a:r>
            <a:r>
              <a:rPr sz="1710" b="1" spc="114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5" dirty="0">
                <a:latin typeface="Times New Roman" panose="02020603050405020304"/>
                <a:cs typeface="Times New Roman" panose="02020603050405020304"/>
              </a:rPr>
              <a:t>5 </a:t>
            </a:r>
            <a:r>
              <a:rPr sz="1895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4320" y="2231243"/>
            <a:ext cx="129292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[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righ</a:t>
            </a:r>
            <a:r>
              <a:rPr sz="1710" b="1" i="1" spc="20" dirty="0">
                <a:latin typeface="Arial" panose="020B0604020202020204"/>
                <a:cs typeface="Arial" panose="020B0604020202020204"/>
              </a:rPr>
              <a:t>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k</a:t>
            </a:r>
            <a:r>
              <a:rPr sz="1710" b="1" i="1" spc="-30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]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865" y="2979517"/>
            <a:ext cx="2798393" cy="127508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Multiple-state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Sta</a:t>
            </a:r>
            <a:r>
              <a:rPr sz="1710" b="1" spc="40" dirty="0">
                <a:latin typeface="Arial" panose="020B0604020202020204"/>
                <a:cs typeface="Arial" panose="020B0604020202020204"/>
              </a:rPr>
              <a:t>r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130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229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</a:pPr>
            <a:r>
              <a:rPr sz="1710" b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5088" y="1347884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1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746" y="1347884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2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5088" y="2111221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3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746" y="2111221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4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5088" y="2874556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5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3746" y="2874556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6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5088" y="3637900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7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3746" y="3637900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8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25687" y="2803854"/>
            <a:ext cx="1139673" cy="580112"/>
            <a:chOff x="6181839" y="3032316"/>
            <a:chExt cx="1232535" cy="627380"/>
          </a:xfrm>
        </p:grpSpPr>
        <p:sp>
          <p:nvSpPr>
            <p:cNvPr id="15" name="object 15"/>
            <p:cNvSpPr/>
            <p:nvPr/>
          </p:nvSpPr>
          <p:spPr>
            <a:xfrm>
              <a:off x="6192646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16" name="object 1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55574" y="3368739"/>
              <a:ext cx="275297" cy="1764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423" y="3096171"/>
              <a:ext cx="402576" cy="2516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75641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825687" y="1277185"/>
            <a:ext cx="1139673" cy="580112"/>
            <a:chOff x="6181839" y="1381252"/>
            <a:chExt cx="1232535" cy="627380"/>
          </a:xfrm>
        </p:grpSpPr>
        <p:sp>
          <p:nvSpPr>
            <p:cNvPr id="20" name="object 20"/>
            <p:cNvSpPr/>
            <p:nvPr/>
          </p:nvSpPr>
          <p:spPr>
            <a:xfrm>
              <a:off x="6192646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768" y="1730578"/>
              <a:ext cx="275297" cy="17640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410" y="1445108"/>
              <a:ext cx="402589" cy="25164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275641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5574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5825687" y="2040525"/>
            <a:ext cx="1139673" cy="580112"/>
            <a:chOff x="6181839" y="2206790"/>
            <a:chExt cx="1232535" cy="627380"/>
          </a:xfrm>
        </p:grpSpPr>
        <p:sp>
          <p:nvSpPr>
            <p:cNvPr id="26" name="object 26"/>
            <p:cNvSpPr/>
            <p:nvPr/>
          </p:nvSpPr>
          <p:spPr>
            <a:xfrm>
              <a:off x="6192646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5768" y="2556104"/>
              <a:ext cx="275297" cy="17640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5423" y="2270633"/>
              <a:ext cx="402576" cy="25164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75641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25687" y="3567205"/>
            <a:ext cx="1139673" cy="580112"/>
            <a:chOff x="6181839" y="3857866"/>
            <a:chExt cx="1232535" cy="627380"/>
          </a:xfrm>
        </p:grpSpPr>
        <p:sp>
          <p:nvSpPr>
            <p:cNvPr id="31" name="object 31"/>
            <p:cNvSpPr/>
            <p:nvPr/>
          </p:nvSpPr>
          <p:spPr>
            <a:xfrm>
              <a:off x="6192646" y="3868661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12"/>
                  </a:moveTo>
                  <a:lnTo>
                    <a:pt x="0" y="605217"/>
                  </a:lnTo>
                  <a:lnTo>
                    <a:pt x="1210409" y="605217"/>
                  </a:lnTo>
                  <a:lnTo>
                    <a:pt x="1210409" y="12"/>
                  </a:lnTo>
                  <a:lnTo>
                    <a:pt x="0" y="12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5423" y="3921697"/>
              <a:ext cx="402576" cy="25166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75641" y="4117936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718554" y="2803854"/>
            <a:ext cx="1139673" cy="580112"/>
            <a:chOff x="8228940" y="3032316"/>
            <a:chExt cx="1232535" cy="627380"/>
          </a:xfrm>
        </p:grpSpPr>
        <p:sp>
          <p:nvSpPr>
            <p:cNvPr id="35" name="object 35"/>
            <p:cNvSpPr/>
            <p:nvPr/>
          </p:nvSpPr>
          <p:spPr>
            <a:xfrm>
              <a:off x="8239747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4910" y="3381629"/>
              <a:ext cx="275297" cy="17640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4564" y="3096171"/>
              <a:ext cx="402576" cy="25164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954783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7718554" y="1277185"/>
            <a:ext cx="1139673" cy="580112"/>
            <a:chOff x="8228940" y="1381252"/>
            <a:chExt cx="1232535" cy="627380"/>
          </a:xfrm>
        </p:grpSpPr>
        <p:sp>
          <p:nvSpPr>
            <p:cNvPr id="40" name="object 40"/>
            <p:cNvSpPr/>
            <p:nvPr/>
          </p:nvSpPr>
          <p:spPr>
            <a:xfrm>
              <a:off x="8239747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4910" y="1730578"/>
              <a:ext cx="275297" cy="17640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4564" y="1445108"/>
              <a:ext cx="402576" cy="25164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954783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0621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7718554" y="2040525"/>
            <a:ext cx="1139673" cy="580112"/>
            <a:chOff x="8228940" y="2206790"/>
            <a:chExt cx="1232535" cy="627380"/>
          </a:xfrm>
        </p:grpSpPr>
        <p:sp>
          <p:nvSpPr>
            <p:cNvPr id="46" name="object 46"/>
            <p:cNvSpPr/>
            <p:nvPr/>
          </p:nvSpPr>
          <p:spPr>
            <a:xfrm>
              <a:off x="8239747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70621" y="2556091"/>
              <a:ext cx="275297" cy="17641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4564" y="2270646"/>
              <a:ext cx="402576" cy="25164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954783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7718554" y="3567205"/>
            <a:ext cx="1139673" cy="580112"/>
            <a:chOff x="8228940" y="3857866"/>
            <a:chExt cx="1232535" cy="627380"/>
          </a:xfrm>
        </p:grpSpPr>
        <p:sp>
          <p:nvSpPr>
            <p:cNvPr id="51" name="object 51"/>
            <p:cNvSpPr/>
            <p:nvPr/>
          </p:nvSpPr>
          <p:spPr>
            <a:xfrm>
              <a:off x="8239747" y="3868674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84564" y="3921709"/>
              <a:ext cx="402576" cy="25164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954783" y="4117949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p.7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4697847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0" dirty="0"/>
              <a:t> </a:t>
            </a:r>
            <a:r>
              <a:rPr spc="-10" dirty="0"/>
              <a:t>vacuum-cleaner</a:t>
            </a:r>
            <a:r>
              <a:rPr spc="-45" dirty="0"/>
              <a:t> </a:t>
            </a:r>
            <a:r>
              <a:rPr spc="-5" dirty="0"/>
              <a:t>world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60781"/>
            <a:ext cx="1253581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900"/>
              </a:lnSpc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Single-state 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Start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in:</a:t>
            </a:r>
            <a:r>
              <a:rPr sz="1710" b="1" spc="114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5" dirty="0">
                <a:latin typeface="Times New Roman" panose="02020603050405020304"/>
                <a:cs typeface="Times New Roman" panose="02020603050405020304"/>
              </a:rPr>
              <a:t>5 </a:t>
            </a:r>
            <a:r>
              <a:rPr sz="1895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Solution: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14320" y="2231243"/>
            <a:ext cx="129292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[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righ</a:t>
            </a:r>
            <a:r>
              <a:rPr sz="1710" b="1" i="1" spc="20" dirty="0">
                <a:latin typeface="Arial" panose="020B0604020202020204"/>
                <a:cs typeface="Arial" panose="020B0604020202020204"/>
              </a:rPr>
              <a:t>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k</a:t>
            </a:r>
            <a:r>
              <a:rPr sz="1710" b="1" i="1" spc="-30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]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865" y="2979517"/>
            <a:ext cx="3669735" cy="153797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Multiple-state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Sta</a:t>
            </a:r>
            <a:r>
              <a:rPr sz="1710" b="1" spc="40" dirty="0">
                <a:latin typeface="Arial" panose="020B0604020202020204"/>
                <a:cs typeface="Arial" panose="020B0604020202020204"/>
              </a:rPr>
              <a:t>r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dirty="0">
                <a:latin typeface="Arial" panose="020B0604020202020204"/>
                <a:cs typeface="Arial" panose="020B0604020202020204"/>
              </a:rPr>
              <a:t>:</a:t>
            </a:r>
            <a:r>
              <a:rPr sz="1710" b="1" spc="130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229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1975"/>
              </a:spcBef>
              <a:tabLst>
                <a:tab pos="1433830" algn="l"/>
              </a:tabLst>
            </a:pPr>
            <a:r>
              <a:rPr sz="1710" b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Solution</a:t>
            </a:r>
            <a:r>
              <a:rPr sz="171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:	</a:t>
            </a:r>
            <a:r>
              <a:rPr sz="1710" b="1" dirty="0">
                <a:latin typeface="Arial" panose="020B0604020202020204"/>
                <a:cs typeface="Arial" panose="020B0604020202020204"/>
              </a:rPr>
              <a:t>[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righ</a:t>
            </a:r>
            <a:r>
              <a:rPr sz="1710" b="1" i="1" spc="20" dirty="0">
                <a:latin typeface="Arial" panose="020B0604020202020204"/>
                <a:cs typeface="Arial" panose="020B0604020202020204"/>
              </a:rPr>
              <a:t>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k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 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lef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k</a:t>
            </a:r>
            <a:r>
              <a:rPr sz="1710" b="1" i="1" spc="-30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]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89619" y="4343550"/>
            <a:ext cx="516699" cy="164211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 marR="5080" indent="-635">
              <a:lnSpc>
                <a:spcPct val="155000"/>
              </a:lnSpc>
              <a:spcBef>
                <a:spcPts val="100"/>
              </a:spcBef>
            </a:pPr>
            <a:r>
              <a:rPr sz="1710" b="1" i="1" spc="-5" dirty="0">
                <a:latin typeface="Arial" panose="020B0604020202020204"/>
                <a:cs typeface="Arial" panose="020B0604020202020204"/>
              </a:rPr>
              <a:t>right  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k  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left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 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k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7863" y="4348401"/>
            <a:ext cx="1337545" cy="1672590"/>
          </a:xfrm>
          <a:prstGeom prst="rect">
            <a:avLst/>
          </a:prstGeom>
        </p:spPr>
        <p:txBody>
          <a:bodyPr vert="horz" wrap="square" lIns="0" tIns="1268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95" spc="345" dirty="0">
                <a:latin typeface="Cambria" panose="02040503050406030204"/>
                <a:cs typeface="Cambria" panose="02040503050406030204"/>
              </a:rPr>
              <a:t>→</a:t>
            </a:r>
            <a:r>
              <a:rPr sz="1895" spc="70" dirty="0">
                <a:latin typeface="Cambria" panose="02040503050406030204"/>
                <a:cs typeface="Cambria" panose="02040503050406030204"/>
              </a:rPr>
              <a:t> </a:t>
            </a:r>
            <a:r>
              <a:rPr sz="1895" spc="229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895" spc="345" dirty="0">
                <a:latin typeface="Cambria" panose="02040503050406030204"/>
                <a:cs typeface="Cambria" panose="02040503050406030204"/>
              </a:rPr>
              <a:t>→</a:t>
            </a:r>
            <a:r>
              <a:rPr sz="1895" spc="70" dirty="0">
                <a:latin typeface="Cambria" panose="02040503050406030204"/>
                <a:cs typeface="Cambria" panose="02040503050406030204"/>
              </a:rPr>
              <a:t> </a:t>
            </a:r>
            <a:r>
              <a:rPr sz="1895" spc="229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895" spc="345" dirty="0">
                <a:latin typeface="Cambria" panose="02040503050406030204"/>
                <a:cs typeface="Cambria" panose="02040503050406030204"/>
              </a:rPr>
              <a:t>→</a:t>
            </a:r>
            <a:r>
              <a:rPr sz="1895" spc="70" dirty="0">
                <a:latin typeface="Cambria" panose="02040503050406030204"/>
                <a:cs typeface="Cambria" panose="02040503050406030204"/>
              </a:rPr>
              <a:t> </a:t>
            </a:r>
            <a:r>
              <a:rPr sz="1895" spc="229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895" spc="345" dirty="0">
                <a:latin typeface="Cambria" panose="02040503050406030204"/>
                <a:cs typeface="Cambria" panose="02040503050406030204"/>
              </a:rPr>
              <a:t>→</a:t>
            </a:r>
            <a:r>
              <a:rPr sz="1895" spc="30" dirty="0">
                <a:latin typeface="Cambria" panose="02040503050406030204"/>
                <a:cs typeface="Cambria" panose="02040503050406030204"/>
              </a:rPr>
              <a:t> </a:t>
            </a:r>
            <a:r>
              <a:rPr sz="1895" spc="155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spc="155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sz="1895" spc="15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5088" y="1347884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1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3746" y="1347884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2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5088" y="2111221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3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3746" y="2111221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4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5088" y="2874556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5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3746" y="2874556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6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75088" y="3637900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7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3746" y="3637900"/>
            <a:ext cx="101578" cy="180340"/>
          </a:xfrm>
          <a:prstGeom prst="rect">
            <a:avLst/>
          </a:prstGeom>
        </p:spPr>
        <p:txBody>
          <a:bodyPr vert="horz" wrap="square" lIns="0" tIns="10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10" b="1" spc="-5" dirty="0">
                <a:latin typeface="Arial" panose="020B0604020202020204"/>
                <a:cs typeface="Arial" panose="020B0604020202020204"/>
              </a:rPr>
              <a:t>8</a:t>
            </a:r>
            <a:endParaRPr sz="111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25687" y="2803854"/>
            <a:ext cx="1139673" cy="580112"/>
            <a:chOff x="6181839" y="3032316"/>
            <a:chExt cx="1232535" cy="627380"/>
          </a:xfrm>
        </p:grpSpPr>
        <p:sp>
          <p:nvSpPr>
            <p:cNvPr id="17" name="object 17"/>
            <p:cNvSpPr/>
            <p:nvPr/>
          </p:nvSpPr>
          <p:spPr>
            <a:xfrm>
              <a:off x="6192646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955574" y="3368726"/>
              <a:ext cx="275297" cy="1764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423" y="3096171"/>
              <a:ext cx="402576" cy="25164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275641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825699" y="1277185"/>
            <a:ext cx="1139673" cy="580112"/>
            <a:chOff x="6181852" y="1381252"/>
            <a:chExt cx="1232535" cy="627380"/>
          </a:xfrm>
        </p:grpSpPr>
        <p:sp>
          <p:nvSpPr>
            <p:cNvPr id="22" name="object 22"/>
            <p:cNvSpPr/>
            <p:nvPr/>
          </p:nvSpPr>
          <p:spPr>
            <a:xfrm>
              <a:off x="6192659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193" y="0"/>
                  </a:moveTo>
                  <a:lnTo>
                    <a:pt x="605193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769" y="1730578"/>
              <a:ext cx="275297" cy="1764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410" y="1445108"/>
              <a:ext cx="402589" cy="25164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75641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5574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825699" y="2040525"/>
            <a:ext cx="1139673" cy="580112"/>
            <a:chOff x="6181852" y="2206790"/>
            <a:chExt cx="1232535" cy="627380"/>
          </a:xfrm>
        </p:grpSpPr>
        <p:sp>
          <p:nvSpPr>
            <p:cNvPr id="28" name="object 28"/>
            <p:cNvSpPr/>
            <p:nvPr/>
          </p:nvSpPr>
          <p:spPr>
            <a:xfrm>
              <a:off x="6192659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193" y="0"/>
                  </a:moveTo>
                  <a:lnTo>
                    <a:pt x="605193" y="605193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5769" y="2556104"/>
              <a:ext cx="275297" cy="17640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5423" y="2270633"/>
              <a:ext cx="402576" cy="25164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275641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825687" y="3567205"/>
            <a:ext cx="1139673" cy="580112"/>
            <a:chOff x="6181839" y="3857866"/>
            <a:chExt cx="1232535" cy="627380"/>
          </a:xfrm>
        </p:grpSpPr>
        <p:sp>
          <p:nvSpPr>
            <p:cNvPr id="33" name="object 33"/>
            <p:cNvSpPr/>
            <p:nvPr/>
          </p:nvSpPr>
          <p:spPr>
            <a:xfrm>
              <a:off x="6192646" y="3868661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12"/>
                  </a:moveTo>
                  <a:lnTo>
                    <a:pt x="0" y="605217"/>
                  </a:lnTo>
                  <a:lnTo>
                    <a:pt x="1210409" y="605217"/>
                  </a:lnTo>
                  <a:lnTo>
                    <a:pt x="1210409" y="12"/>
                  </a:lnTo>
                  <a:lnTo>
                    <a:pt x="0" y="12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5423" y="3921697"/>
              <a:ext cx="402576" cy="25164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275641" y="4117936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7718554" y="2803854"/>
            <a:ext cx="1139673" cy="580112"/>
            <a:chOff x="8228940" y="3032316"/>
            <a:chExt cx="1232535" cy="627380"/>
          </a:xfrm>
        </p:grpSpPr>
        <p:sp>
          <p:nvSpPr>
            <p:cNvPr id="37" name="object 37"/>
            <p:cNvSpPr/>
            <p:nvPr/>
          </p:nvSpPr>
          <p:spPr>
            <a:xfrm>
              <a:off x="8239747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4910" y="3381629"/>
              <a:ext cx="275297" cy="17640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4564" y="3096171"/>
              <a:ext cx="402576" cy="25164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954783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718554" y="1277185"/>
            <a:ext cx="1139673" cy="580112"/>
            <a:chOff x="8228940" y="1381252"/>
            <a:chExt cx="1232535" cy="627380"/>
          </a:xfrm>
        </p:grpSpPr>
        <p:sp>
          <p:nvSpPr>
            <p:cNvPr id="42" name="object 42"/>
            <p:cNvSpPr/>
            <p:nvPr/>
          </p:nvSpPr>
          <p:spPr>
            <a:xfrm>
              <a:off x="8239747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54910" y="1730578"/>
              <a:ext cx="275297" cy="17640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4564" y="1445108"/>
              <a:ext cx="402576" cy="25164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954783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0621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7718554" y="2040525"/>
            <a:ext cx="1139673" cy="580112"/>
            <a:chOff x="8228940" y="2206790"/>
            <a:chExt cx="1232535" cy="627380"/>
          </a:xfrm>
        </p:grpSpPr>
        <p:sp>
          <p:nvSpPr>
            <p:cNvPr id="48" name="object 48"/>
            <p:cNvSpPr/>
            <p:nvPr/>
          </p:nvSpPr>
          <p:spPr>
            <a:xfrm>
              <a:off x="8239747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193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70621" y="2556091"/>
              <a:ext cx="275297" cy="17641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84564" y="2270646"/>
              <a:ext cx="402576" cy="25164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954783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718554" y="3567205"/>
            <a:ext cx="1139673" cy="580112"/>
            <a:chOff x="8228940" y="3857866"/>
            <a:chExt cx="1232535" cy="627380"/>
          </a:xfrm>
        </p:grpSpPr>
        <p:sp>
          <p:nvSpPr>
            <p:cNvPr id="53" name="object 53"/>
            <p:cNvSpPr/>
            <p:nvPr/>
          </p:nvSpPr>
          <p:spPr>
            <a:xfrm>
              <a:off x="8239747" y="3868674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193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4564" y="3921709"/>
              <a:ext cx="402576" cy="25164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954783" y="4117936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p.7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4697847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25" dirty="0"/>
              <a:t> </a:t>
            </a:r>
            <a:r>
              <a:rPr spc="-10" dirty="0"/>
              <a:t>vacuum-cleaner</a:t>
            </a:r>
            <a:r>
              <a:rPr spc="-40" dirty="0"/>
              <a:t> </a:t>
            </a:r>
            <a:r>
              <a:rPr spc="-5" dirty="0"/>
              <a:t>world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7246" y="1287178"/>
          <a:ext cx="7055485" cy="312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8130"/>
                <a:gridCol w="1190625"/>
                <a:gridCol w="559435"/>
                <a:gridCol w="559435"/>
                <a:gridCol w="657860"/>
              </a:tblGrid>
              <a:tr h="580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25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0">
                        <a:lnSpc>
                          <a:spcPts val="2010"/>
                        </a:lnSpc>
                      </a:pPr>
                      <a:r>
                        <a:rPr sz="1710" b="1" dirty="0">
                          <a:solidFill>
                            <a:srgbClr val="0000FF"/>
                          </a:solidFill>
                          <a:latin typeface="Arial" panose="020B0604020202020204"/>
                          <a:cs typeface="Arial" panose="020B0604020202020204"/>
                        </a:rPr>
                        <a:t>Contingency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7" marB="0"/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/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5702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710" b="1" spc="-15" dirty="0">
                          <a:latin typeface="Arial" panose="020B0604020202020204"/>
                          <a:cs typeface="Arial" panose="020B0604020202020204"/>
                        </a:rPr>
                        <a:t>Murphy’s</a:t>
                      </a:r>
                      <a:r>
                        <a:rPr sz="1710" b="1" spc="-5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Law: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1750">
                        <a:lnSpc>
                          <a:spcPts val="1950"/>
                        </a:lnSpc>
                        <a:spcBef>
                          <a:spcPts val="445"/>
                        </a:spcBef>
                      </a:pPr>
                      <a:r>
                        <a:rPr sz="1710" b="1" i="1" spc="-10" dirty="0">
                          <a:latin typeface="Arial" panose="020B0604020202020204"/>
                          <a:cs typeface="Arial" panose="020B0604020202020204"/>
                        </a:rPr>
                        <a:t>suck</a:t>
                      </a:r>
                      <a:r>
                        <a:rPr sz="1710" b="1" i="1" spc="204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can</a:t>
                      </a:r>
                      <a:r>
                        <a:rPr sz="1710" b="1" spc="5" dirty="0">
                          <a:latin typeface="Arial" panose="020B0604020202020204"/>
                          <a:cs typeface="Arial" panose="020B0604020202020204"/>
                        </a:rPr>
                        <a:t> dirty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5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10" dirty="0">
                          <a:latin typeface="Arial" panose="020B0604020202020204"/>
                          <a:cs typeface="Arial" panose="020B0604020202020204"/>
                        </a:rPr>
                        <a:t>clean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 carpet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71" marB="0"/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/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5695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710" b="1" spc="5" dirty="0">
                          <a:latin typeface="Arial" panose="020B0604020202020204"/>
                          <a:cs typeface="Arial" panose="020B0604020202020204"/>
                        </a:rPr>
                        <a:t>Local</a:t>
                      </a:r>
                      <a:r>
                        <a:rPr sz="171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sensing: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1750">
                        <a:lnSpc>
                          <a:spcPts val="1885"/>
                        </a:lnSpc>
                        <a:spcBef>
                          <a:spcPts val="445"/>
                        </a:spcBef>
                      </a:pP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di</a:t>
                      </a:r>
                      <a:r>
                        <a:rPr sz="1710" b="1" i="1" spc="25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ty</a:t>
                      </a:r>
                      <a:r>
                        <a:rPr sz="1710" b="1" i="1" spc="-34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/</a:t>
                      </a: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not</a:t>
                      </a:r>
                      <a:r>
                        <a:rPr sz="1710" b="1" i="1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di</a:t>
                      </a:r>
                      <a:r>
                        <a:rPr sz="1710" b="1" i="1" spc="25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ty</a:t>
                      </a:r>
                      <a:r>
                        <a:rPr sz="1710" b="1" i="1" spc="17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710" b="1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locatio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710" b="1" spc="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on</a:t>
                      </a:r>
                      <a:r>
                        <a:rPr sz="1710" b="1" spc="-30" dirty="0"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y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3503" marB="0"/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/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538480">
                <a:tc>
                  <a:txBody>
                    <a:bodyPr/>
                    <a:lstStyle/>
                    <a:p>
                      <a:pPr marL="31750">
                        <a:lnSpc>
                          <a:spcPts val="2440"/>
                        </a:lnSpc>
                      </a:pPr>
                      <a:r>
                        <a:rPr sz="1710" b="1" spc="-10" dirty="0">
                          <a:latin typeface="Arial" panose="020B0604020202020204"/>
                          <a:cs typeface="Arial" panose="020B0604020202020204"/>
                        </a:rPr>
                        <a:t>Sta</a:t>
                      </a:r>
                      <a:r>
                        <a:rPr sz="1710" b="1" spc="40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710" b="1" spc="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in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:</a:t>
                      </a:r>
                      <a:r>
                        <a:rPr sz="1710" b="1" spc="1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95" spc="-5" dirty="0"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895" spc="-5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895" dirty="0">
                          <a:latin typeface="Microsoft Sans Serif" panose="020B0604020202020204"/>
                          <a:cs typeface="Microsoft Sans Serif" panose="020B0604020202020204"/>
                        </a:rPr>
                        <a:t>,</a:t>
                      </a:r>
                      <a:r>
                        <a:rPr sz="1895" spc="-32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95" spc="-5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r>
                        <a:rPr sz="1895" dirty="0"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895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31750">
                        <a:lnSpc>
                          <a:spcPts val="1980"/>
                        </a:lnSpc>
                      </a:pPr>
                      <a:r>
                        <a:rPr sz="1710" b="1" spc="-1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Solution: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8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9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9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8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6395289" y="2813847"/>
            <a:ext cx="0" cy="560148"/>
          </a:xfrm>
          <a:custGeom>
            <a:avLst/>
            <a:gdLst/>
            <a:ahLst/>
            <a:cxnLst/>
            <a:rect l="l" t="t" r="r" b="b"/>
            <a:pathLst>
              <a:path h="605789">
                <a:moveTo>
                  <a:pt x="0" y="0"/>
                </a:moveTo>
                <a:lnTo>
                  <a:pt x="0" y="605205"/>
                </a:lnTo>
              </a:path>
            </a:pathLst>
          </a:custGeom>
          <a:ln w="21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2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41127" y="3114929"/>
            <a:ext cx="254555" cy="16311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902429" y="2862898"/>
            <a:ext cx="409836" cy="233102"/>
            <a:chOff x="6264834" y="3096171"/>
            <a:chExt cx="443230" cy="2520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423" y="3096171"/>
              <a:ext cx="402576" cy="2516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75641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9" name="object 9"/>
          <p:cNvSpPr/>
          <p:nvPr/>
        </p:nvSpPr>
        <p:spPr>
          <a:xfrm>
            <a:off x="6395289" y="1287178"/>
            <a:ext cx="0" cy="560148"/>
          </a:xfrm>
          <a:custGeom>
            <a:avLst/>
            <a:gdLst/>
            <a:ahLst/>
            <a:cxnLst/>
            <a:rect l="l" t="t" r="r" b="b"/>
            <a:pathLst>
              <a:path h="605789">
                <a:moveTo>
                  <a:pt x="0" y="0"/>
                </a:moveTo>
                <a:lnTo>
                  <a:pt x="0" y="605205"/>
                </a:lnTo>
              </a:path>
            </a:pathLst>
          </a:custGeom>
          <a:ln w="21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20"/>
          </a:p>
        </p:txBody>
      </p:sp>
      <p:grpSp>
        <p:nvGrpSpPr>
          <p:cNvPr id="10" name="object 10"/>
          <p:cNvGrpSpPr/>
          <p:nvPr/>
        </p:nvGrpSpPr>
        <p:grpSpPr>
          <a:xfrm>
            <a:off x="5902429" y="1336230"/>
            <a:ext cx="409836" cy="427451"/>
            <a:chOff x="6264834" y="1445108"/>
            <a:chExt cx="443230" cy="4622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768" y="1730578"/>
              <a:ext cx="275297" cy="1764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410" y="1445108"/>
              <a:ext cx="402589" cy="2516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75641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14" name="object 14"/>
          <p:cNvSpPr/>
          <p:nvPr/>
        </p:nvSpPr>
        <p:spPr>
          <a:xfrm>
            <a:off x="6395289" y="2050518"/>
            <a:ext cx="0" cy="560148"/>
          </a:xfrm>
          <a:custGeom>
            <a:avLst/>
            <a:gdLst/>
            <a:ahLst/>
            <a:cxnLst/>
            <a:rect l="l" t="t" r="r" b="b"/>
            <a:pathLst>
              <a:path h="605789">
                <a:moveTo>
                  <a:pt x="0" y="0"/>
                </a:moveTo>
                <a:lnTo>
                  <a:pt x="0" y="605205"/>
                </a:lnTo>
              </a:path>
            </a:pathLst>
          </a:custGeom>
          <a:ln w="21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20"/>
          </a:p>
        </p:txBody>
      </p:sp>
      <p:grpSp>
        <p:nvGrpSpPr>
          <p:cNvPr id="15" name="object 15"/>
          <p:cNvGrpSpPr/>
          <p:nvPr/>
        </p:nvGrpSpPr>
        <p:grpSpPr>
          <a:xfrm>
            <a:off x="5902429" y="2099558"/>
            <a:ext cx="409836" cy="427451"/>
            <a:chOff x="6264834" y="2270633"/>
            <a:chExt cx="443230" cy="46228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5768" y="2556104"/>
              <a:ext cx="275297" cy="1764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5423" y="2270633"/>
              <a:ext cx="402576" cy="2516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75641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902429" y="3626227"/>
            <a:ext cx="409836" cy="233102"/>
            <a:chOff x="6264834" y="3921697"/>
            <a:chExt cx="443230" cy="25209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5423" y="3921697"/>
              <a:ext cx="402576" cy="25166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75641" y="4117937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718554" y="2803854"/>
            <a:ext cx="1139673" cy="580112"/>
            <a:chOff x="8228940" y="3032316"/>
            <a:chExt cx="1232535" cy="627380"/>
          </a:xfrm>
        </p:grpSpPr>
        <p:sp>
          <p:nvSpPr>
            <p:cNvPr id="23" name="object 23"/>
            <p:cNvSpPr/>
            <p:nvPr/>
          </p:nvSpPr>
          <p:spPr>
            <a:xfrm>
              <a:off x="8239747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4910" y="3381629"/>
              <a:ext cx="275297" cy="1764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4564" y="3096171"/>
              <a:ext cx="402576" cy="2516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954783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718554" y="1277185"/>
            <a:ext cx="1139673" cy="580112"/>
            <a:chOff x="8228940" y="1381252"/>
            <a:chExt cx="1232535" cy="627380"/>
          </a:xfrm>
        </p:grpSpPr>
        <p:sp>
          <p:nvSpPr>
            <p:cNvPr id="28" name="object 28"/>
            <p:cNvSpPr/>
            <p:nvPr/>
          </p:nvSpPr>
          <p:spPr>
            <a:xfrm>
              <a:off x="8239747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4910" y="1730578"/>
              <a:ext cx="275297" cy="17640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4564" y="1445108"/>
              <a:ext cx="402576" cy="25164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954783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70621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7718554" y="2040525"/>
            <a:ext cx="1139673" cy="580112"/>
            <a:chOff x="8228940" y="2206790"/>
            <a:chExt cx="1232535" cy="627380"/>
          </a:xfrm>
        </p:grpSpPr>
        <p:sp>
          <p:nvSpPr>
            <p:cNvPr id="34" name="object 34"/>
            <p:cNvSpPr/>
            <p:nvPr/>
          </p:nvSpPr>
          <p:spPr>
            <a:xfrm>
              <a:off x="8239747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0621" y="2556091"/>
              <a:ext cx="275297" cy="17641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4564" y="2270646"/>
              <a:ext cx="402576" cy="25164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54783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7718554" y="3567205"/>
            <a:ext cx="1139673" cy="580112"/>
            <a:chOff x="8228940" y="3857866"/>
            <a:chExt cx="1232535" cy="627380"/>
          </a:xfrm>
        </p:grpSpPr>
        <p:sp>
          <p:nvSpPr>
            <p:cNvPr id="39" name="object 39"/>
            <p:cNvSpPr/>
            <p:nvPr/>
          </p:nvSpPr>
          <p:spPr>
            <a:xfrm>
              <a:off x="8239747" y="3868674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4564" y="3921709"/>
              <a:ext cx="402576" cy="25164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954783" y="4117949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41127" y="1600180"/>
            <a:ext cx="254555" cy="163111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p.8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4697847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30" dirty="0"/>
              <a:t> </a:t>
            </a:r>
            <a:r>
              <a:rPr spc="-10" dirty="0"/>
              <a:t>vacuum-cleaner</a:t>
            </a:r>
            <a:r>
              <a:rPr spc="-45" dirty="0"/>
              <a:t> </a:t>
            </a:r>
            <a:r>
              <a:rPr spc="-5" dirty="0"/>
              <a:t>world</a:t>
            </a:r>
            <a:endParaRPr spc="-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7246" y="1287178"/>
          <a:ext cx="7055485" cy="312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90670"/>
                <a:gridCol w="1188085"/>
                <a:gridCol w="559435"/>
                <a:gridCol w="559435"/>
                <a:gridCol w="657860"/>
              </a:tblGrid>
              <a:tr h="580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25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0">
                        <a:lnSpc>
                          <a:spcPts val="2010"/>
                        </a:lnSpc>
                      </a:pPr>
                      <a:r>
                        <a:rPr sz="1710" b="1" dirty="0">
                          <a:solidFill>
                            <a:srgbClr val="0000FF"/>
                          </a:solidFill>
                          <a:latin typeface="Arial" panose="020B0604020202020204"/>
                          <a:cs typeface="Arial" panose="020B0604020202020204"/>
                        </a:rPr>
                        <a:t>Contingency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7" marB="0"/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6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6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/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5702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710" b="1" spc="-15" dirty="0">
                          <a:latin typeface="Arial" panose="020B0604020202020204"/>
                          <a:cs typeface="Arial" panose="020B0604020202020204"/>
                        </a:rPr>
                        <a:t>Murphy’s</a:t>
                      </a:r>
                      <a:r>
                        <a:rPr sz="1710" b="1" spc="-5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Law: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1750">
                        <a:lnSpc>
                          <a:spcPts val="1950"/>
                        </a:lnSpc>
                        <a:spcBef>
                          <a:spcPts val="445"/>
                        </a:spcBef>
                      </a:pPr>
                      <a:r>
                        <a:rPr sz="1710" b="1" i="1" spc="-10" dirty="0">
                          <a:latin typeface="Arial" panose="020B0604020202020204"/>
                          <a:cs typeface="Arial" panose="020B0604020202020204"/>
                        </a:rPr>
                        <a:t>suck</a:t>
                      </a:r>
                      <a:r>
                        <a:rPr sz="1710" b="1" i="1" spc="204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can</a:t>
                      </a:r>
                      <a:r>
                        <a:rPr sz="1710" b="1" spc="5" dirty="0">
                          <a:latin typeface="Arial" panose="020B0604020202020204"/>
                          <a:cs typeface="Arial" panose="020B0604020202020204"/>
                        </a:rPr>
                        <a:t> dirty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5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10" dirty="0">
                          <a:latin typeface="Arial" panose="020B0604020202020204"/>
                          <a:cs typeface="Arial" panose="020B0604020202020204"/>
                        </a:rPr>
                        <a:t>clean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 carpet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5871" marB="0"/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6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6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/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5695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5"/>
                        </a:spcBef>
                      </a:pPr>
                      <a:r>
                        <a:rPr sz="1710" b="1" spc="5" dirty="0">
                          <a:latin typeface="Arial" panose="020B0604020202020204"/>
                          <a:cs typeface="Arial" panose="020B0604020202020204"/>
                        </a:rPr>
                        <a:t>Local</a:t>
                      </a:r>
                      <a:r>
                        <a:rPr sz="1710" b="1" spc="-5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sensing: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1750">
                        <a:lnSpc>
                          <a:spcPts val="1885"/>
                        </a:lnSpc>
                        <a:spcBef>
                          <a:spcPts val="445"/>
                        </a:spcBef>
                      </a:pP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di</a:t>
                      </a:r>
                      <a:r>
                        <a:rPr sz="1710" b="1" i="1" spc="25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ty</a:t>
                      </a:r>
                      <a:r>
                        <a:rPr sz="1710" b="1" i="1" spc="-34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/</a:t>
                      </a: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not</a:t>
                      </a:r>
                      <a:r>
                        <a:rPr sz="1710" b="1" i="1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di</a:t>
                      </a:r>
                      <a:r>
                        <a:rPr sz="1710" b="1" i="1" spc="25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ty</a:t>
                      </a:r>
                      <a:r>
                        <a:rPr sz="1710" b="1" i="1" spc="17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a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710" b="1" spc="-1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locatio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n</a:t>
                      </a:r>
                      <a:r>
                        <a:rPr sz="1710" b="1" spc="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on</a:t>
                      </a:r>
                      <a:r>
                        <a:rPr sz="1710" b="1" spc="-30" dirty="0">
                          <a:latin typeface="Arial" panose="020B0604020202020204"/>
                          <a:cs typeface="Arial" panose="020B0604020202020204"/>
                        </a:rPr>
                        <a:t>l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y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3503" marB="0"/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6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6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/>
                </a:tc>
              </a:tr>
              <a:tr h="203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538480">
                <a:tc>
                  <a:txBody>
                    <a:bodyPr/>
                    <a:lstStyle/>
                    <a:p>
                      <a:pPr marL="31750">
                        <a:lnSpc>
                          <a:spcPts val="2440"/>
                        </a:lnSpc>
                      </a:pPr>
                      <a:r>
                        <a:rPr sz="1710" b="1" spc="-10" dirty="0">
                          <a:latin typeface="Arial" panose="020B0604020202020204"/>
                          <a:cs typeface="Arial" panose="020B0604020202020204"/>
                        </a:rPr>
                        <a:t>Sta</a:t>
                      </a:r>
                      <a:r>
                        <a:rPr sz="1710" b="1" spc="40" dirty="0">
                          <a:latin typeface="Arial" panose="020B0604020202020204"/>
                          <a:cs typeface="Arial" panose="020B0604020202020204"/>
                        </a:rPr>
                        <a:t>r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710" b="1" spc="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spc="-5" dirty="0">
                          <a:latin typeface="Arial" panose="020B0604020202020204"/>
                          <a:cs typeface="Arial" panose="020B0604020202020204"/>
                        </a:rPr>
                        <a:t>in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:</a:t>
                      </a:r>
                      <a:r>
                        <a:rPr sz="1710" b="1" spc="130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895" spc="-5" dirty="0"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895" spc="-5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1895" dirty="0">
                          <a:latin typeface="Microsoft Sans Serif" panose="020B0604020202020204"/>
                          <a:cs typeface="Microsoft Sans Serif" panose="020B0604020202020204"/>
                        </a:rPr>
                        <a:t>,</a:t>
                      </a:r>
                      <a:r>
                        <a:rPr sz="1895" spc="-32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895" spc="-5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r>
                        <a:rPr sz="1895" dirty="0"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895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716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R w="285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6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6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11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1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046" marB="0">
                    <a:lnL w="28575">
                      <a:solidFill>
                        <a:srgbClr val="000000"/>
                      </a:solidFill>
                      <a:prstDash val="solid"/>
                    </a:ln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31750">
                        <a:lnSpc>
                          <a:spcPts val="1980"/>
                        </a:lnSpc>
                        <a:tabLst>
                          <a:tab pos="1371600" algn="l"/>
                        </a:tabLst>
                      </a:pPr>
                      <a:r>
                        <a:rPr sz="1710" b="1" spc="-10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Solution</a:t>
                      </a:r>
                      <a:r>
                        <a:rPr sz="1710" b="1" dirty="0">
                          <a:solidFill>
                            <a:srgbClr val="FF0000"/>
                          </a:solidFill>
                          <a:latin typeface="Arial" panose="020B0604020202020204"/>
                          <a:cs typeface="Arial" panose="020B0604020202020204"/>
                        </a:rPr>
                        <a:t>:	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[</a:t>
                      </a:r>
                      <a:r>
                        <a:rPr sz="1710" b="1" i="1" spc="-5" dirty="0">
                          <a:latin typeface="Arial" panose="020B0604020202020204"/>
                          <a:cs typeface="Arial" panose="020B0604020202020204"/>
                        </a:rPr>
                        <a:t>su</a:t>
                      </a:r>
                      <a:r>
                        <a:rPr sz="1710" b="1" i="1" spc="-35" dirty="0">
                          <a:latin typeface="Arial" panose="020B0604020202020204"/>
                          <a:cs typeface="Arial" panose="020B0604020202020204"/>
                        </a:rPr>
                        <a:t>c</a:t>
                      </a:r>
                      <a:r>
                        <a:rPr sz="1710" b="1" i="1" spc="-5" dirty="0">
                          <a:latin typeface="Arial" panose="020B0604020202020204"/>
                          <a:cs typeface="Arial" panose="020B0604020202020204"/>
                        </a:rPr>
                        <a:t>k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,</a:t>
                      </a:r>
                      <a:r>
                        <a:rPr sz="1710" b="1" spc="-1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i="1" spc="-5" dirty="0">
                          <a:latin typeface="Arial" panose="020B0604020202020204"/>
                          <a:cs typeface="Arial" panose="020B0604020202020204"/>
                        </a:rPr>
                        <a:t>righ</a:t>
                      </a:r>
                      <a:r>
                        <a:rPr sz="1710" b="1" i="1" spc="20" dirty="0"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, </a:t>
                      </a:r>
                      <a:r>
                        <a:rPr sz="1710" b="1" i="1" spc="-5" dirty="0">
                          <a:latin typeface="Arial" panose="020B0604020202020204"/>
                          <a:cs typeface="Arial" panose="020B0604020202020204"/>
                        </a:rPr>
                        <a:t>su</a:t>
                      </a:r>
                      <a:r>
                        <a:rPr sz="1710" b="1" i="1" spc="-35" dirty="0">
                          <a:latin typeface="Arial" panose="020B0604020202020204"/>
                          <a:cs typeface="Arial" panose="020B0604020202020204"/>
                        </a:rPr>
                        <a:t>c</a:t>
                      </a:r>
                      <a:r>
                        <a:rPr sz="1710" b="1" i="1" dirty="0">
                          <a:latin typeface="Arial" panose="020B0604020202020204"/>
                          <a:cs typeface="Arial" panose="020B0604020202020204"/>
                        </a:rPr>
                        <a:t>k</a:t>
                      </a:r>
                      <a:r>
                        <a:rPr sz="1710" b="1" i="1" spc="-305" dirty="0"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710" b="1" dirty="0">
                          <a:latin typeface="Arial" panose="020B0604020202020204"/>
                          <a:cs typeface="Arial" panose="020B0604020202020204"/>
                        </a:rPr>
                        <a:t>]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8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9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9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8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814938" y="4490105"/>
            <a:ext cx="516699" cy="123380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 marR="5080" algn="just">
              <a:lnSpc>
                <a:spcPct val="155000"/>
              </a:lnSpc>
              <a:spcBef>
                <a:spcPts val="95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k  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right  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k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23177" y="4494955"/>
            <a:ext cx="905396" cy="1255395"/>
          </a:xfrm>
          <a:prstGeom prst="rect">
            <a:avLst/>
          </a:prstGeom>
        </p:spPr>
        <p:txBody>
          <a:bodyPr vert="horz" wrap="square" lIns="0" tIns="1268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95" spc="345" dirty="0">
                <a:latin typeface="Cambria" panose="02040503050406030204"/>
                <a:cs typeface="Cambria" panose="02040503050406030204"/>
              </a:rPr>
              <a:t>→</a:t>
            </a:r>
            <a:r>
              <a:rPr sz="1895" spc="60" dirty="0">
                <a:latin typeface="Cambria" panose="02040503050406030204"/>
                <a:cs typeface="Cambria" panose="02040503050406030204"/>
              </a:rPr>
              <a:t> </a:t>
            </a:r>
            <a:r>
              <a:rPr sz="1895" spc="229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7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895" spc="345" dirty="0">
                <a:latin typeface="Cambria" panose="02040503050406030204"/>
                <a:cs typeface="Cambria" panose="02040503050406030204"/>
              </a:rPr>
              <a:t>→</a:t>
            </a:r>
            <a:r>
              <a:rPr sz="1895" spc="60" dirty="0">
                <a:latin typeface="Cambria" panose="02040503050406030204"/>
                <a:cs typeface="Cambria" panose="02040503050406030204"/>
              </a:rPr>
              <a:t> </a:t>
            </a:r>
            <a:r>
              <a:rPr sz="1895" spc="229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895" spc="345" dirty="0">
                <a:latin typeface="Cambria" panose="02040503050406030204"/>
                <a:cs typeface="Cambria" panose="02040503050406030204"/>
              </a:rPr>
              <a:t>→</a:t>
            </a:r>
            <a:r>
              <a:rPr sz="1895" spc="60" dirty="0">
                <a:latin typeface="Cambria" panose="02040503050406030204"/>
                <a:cs typeface="Cambria" panose="02040503050406030204"/>
              </a:rPr>
              <a:t> </a:t>
            </a:r>
            <a:r>
              <a:rPr sz="1895" spc="229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862" y="5938880"/>
            <a:ext cx="4738361" cy="915035"/>
          </a:xfrm>
          <a:prstGeom prst="rect">
            <a:avLst/>
          </a:prstGeom>
        </p:spPr>
        <p:txBody>
          <a:bodyPr vert="horz" wrap="square" lIns="0" tIns="7633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65"/>
              </a:spcBef>
              <a:tabLst>
                <a:tab pos="1798320" algn="l"/>
              </a:tabLst>
            </a:pPr>
            <a:r>
              <a:rPr sz="1710" b="1" dirty="0">
                <a:latin typeface="Arial" panose="020B0604020202020204"/>
                <a:cs typeface="Arial" panose="020B0604020202020204"/>
              </a:rPr>
              <a:t>Imp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ro</a:t>
            </a:r>
            <a:r>
              <a:rPr sz="1710" b="1" dirty="0">
                <a:latin typeface="Arial" panose="020B0604020202020204"/>
                <a:cs typeface="Arial" panose="020B0604020202020204"/>
              </a:rPr>
              <a:t>vement:	[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k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 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righ</a:t>
            </a:r>
            <a:r>
              <a:rPr sz="1710" b="1" i="1" spc="20" dirty="0">
                <a:latin typeface="Arial" panose="020B0604020202020204"/>
                <a:cs typeface="Arial" panose="020B0604020202020204"/>
              </a:rPr>
              <a:t>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i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di</a:t>
            </a:r>
            <a:r>
              <a:rPr sz="1710" b="1" i="1" spc="25" dirty="0">
                <a:latin typeface="Arial" panose="020B0604020202020204"/>
                <a:cs typeface="Arial" panose="020B0604020202020204"/>
              </a:rPr>
              <a:t>r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t</a:t>
            </a:r>
            <a:r>
              <a:rPr sz="1710" b="1" i="1" spc="17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then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su</a:t>
            </a:r>
            <a:r>
              <a:rPr sz="1710" b="1" i="1" spc="-3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k</a:t>
            </a:r>
            <a:r>
              <a:rPr sz="1710" b="1" i="1" spc="-30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]  (decide</a:t>
            </a:r>
            <a:r>
              <a:rPr sz="171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whether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or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18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using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local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sensing)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95289" y="2813847"/>
            <a:ext cx="0" cy="560148"/>
          </a:xfrm>
          <a:custGeom>
            <a:avLst/>
            <a:gdLst/>
            <a:ahLst/>
            <a:cxnLst/>
            <a:rect l="l" t="t" r="r" b="b"/>
            <a:pathLst>
              <a:path h="605789">
                <a:moveTo>
                  <a:pt x="0" y="0"/>
                </a:moveTo>
                <a:lnTo>
                  <a:pt x="0" y="605205"/>
                </a:lnTo>
              </a:path>
            </a:pathLst>
          </a:custGeom>
          <a:ln w="21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20"/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41127" y="3114918"/>
            <a:ext cx="254555" cy="16312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902429" y="2862898"/>
            <a:ext cx="409836" cy="233102"/>
            <a:chOff x="6264834" y="3096171"/>
            <a:chExt cx="443230" cy="25209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423" y="3096171"/>
              <a:ext cx="402576" cy="2516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75641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12" name="object 12"/>
          <p:cNvSpPr/>
          <p:nvPr/>
        </p:nvSpPr>
        <p:spPr>
          <a:xfrm>
            <a:off x="6395289" y="1287178"/>
            <a:ext cx="0" cy="560148"/>
          </a:xfrm>
          <a:custGeom>
            <a:avLst/>
            <a:gdLst/>
            <a:ahLst/>
            <a:cxnLst/>
            <a:rect l="l" t="t" r="r" b="b"/>
            <a:pathLst>
              <a:path h="605789">
                <a:moveTo>
                  <a:pt x="0" y="0"/>
                </a:moveTo>
                <a:lnTo>
                  <a:pt x="0" y="605205"/>
                </a:lnTo>
              </a:path>
            </a:pathLst>
          </a:custGeom>
          <a:ln w="21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20"/>
          </a:p>
        </p:txBody>
      </p:sp>
      <p:grpSp>
        <p:nvGrpSpPr>
          <p:cNvPr id="13" name="object 13"/>
          <p:cNvGrpSpPr/>
          <p:nvPr/>
        </p:nvGrpSpPr>
        <p:grpSpPr>
          <a:xfrm>
            <a:off x="5902429" y="1336230"/>
            <a:ext cx="409836" cy="427451"/>
            <a:chOff x="6264834" y="1445108"/>
            <a:chExt cx="443230" cy="4622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768" y="1730578"/>
              <a:ext cx="275297" cy="17640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5410" y="1445108"/>
              <a:ext cx="402589" cy="2516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75641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17" name="object 17"/>
          <p:cNvSpPr/>
          <p:nvPr/>
        </p:nvSpPr>
        <p:spPr>
          <a:xfrm>
            <a:off x="6395289" y="2050518"/>
            <a:ext cx="0" cy="560148"/>
          </a:xfrm>
          <a:custGeom>
            <a:avLst/>
            <a:gdLst/>
            <a:ahLst/>
            <a:cxnLst/>
            <a:rect l="l" t="t" r="r" b="b"/>
            <a:pathLst>
              <a:path h="605789">
                <a:moveTo>
                  <a:pt x="0" y="0"/>
                </a:moveTo>
                <a:lnTo>
                  <a:pt x="0" y="605193"/>
                </a:lnTo>
              </a:path>
            </a:pathLst>
          </a:custGeom>
          <a:ln w="216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20"/>
          </a:p>
        </p:txBody>
      </p:sp>
      <p:grpSp>
        <p:nvGrpSpPr>
          <p:cNvPr id="18" name="object 18"/>
          <p:cNvGrpSpPr/>
          <p:nvPr/>
        </p:nvGrpSpPr>
        <p:grpSpPr>
          <a:xfrm>
            <a:off x="5902429" y="2099558"/>
            <a:ext cx="409836" cy="427451"/>
            <a:chOff x="6264834" y="2270633"/>
            <a:chExt cx="443230" cy="46228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5768" y="2556104"/>
              <a:ext cx="275297" cy="17640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5423" y="2270633"/>
              <a:ext cx="402576" cy="25164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75641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5902429" y="3626227"/>
            <a:ext cx="409836" cy="233102"/>
            <a:chOff x="6264834" y="3921697"/>
            <a:chExt cx="443230" cy="25209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05423" y="3921697"/>
              <a:ext cx="402576" cy="25164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275641" y="4117937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718554" y="2803854"/>
            <a:ext cx="1139673" cy="580112"/>
            <a:chOff x="8228940" y="3032316"/>
            <a:chExt cx="1232535" cy="627380"/>
          </a:xfrm>
        </p:grpSpPr>
        <p:sp>
          <p:nvSpPr>
            <p:cNvPr id="26" name="object 26"/>
            <p:cNvSpPr/>
            <p:nvPr/>
          </p:nvSpPr>
          <p:spPr>
            <a:xfrm>
              <a:off x="8239747" y="3043123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54910" y="3381629"/>
              <a:ext cx="275297" cy="17640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4564" y="3096171"/>
              <a:ext cx="402576" cy="25164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954783" y="329239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7718554" y="1277185"/>
            <a:ext cx="1139673" cy="580112"/>
            <a:chOff x="8228940" y="1381252"/>
            <a:chExt cx="1232535" cy="627380"/>
          </a:xfrm>
        </p:grpSpPr>
        <p:sp>
          <p:nvSpPr>
            <p:cNvPr id="31" name="object 31"/>
            <p:cNvSpPr/>
            <p:nvPr/>
          </p:nvSpPr>
          <p:spPr>
            <a:xfrm>
              <a:off x="8239747" y="1392059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205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4910" y="1730578"/>
              <a:ext cx="275297" cy="17640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84564" y="1445108"/>
              <a:ext cx="402576" cy="25164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954783" y="1641348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70621" y="1730566"/>
              <a:ext cx="275297" cy="17640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7718554" y="2040525"/>
            <a:ext cx="1139673" cy="580112"/>
            <a:chOff x="8228940" y="2206790"/>
            <a:chExt cx="1232535" cy="627380"/>
          </a:xfrm>
        </p:grpSpPr>
        <p:sp>
          <p:nvSpPr>
            <p:cNvPr id="37" name="object 37"/>
            <p:cNvSpPr/>
            <p:nvPr/>
          </p:nvSpPr>
          <p:spPr>
            <a:xfrm>
              <a:off x="8239747" y="2217597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193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70621" y="2556091"/>
              <a:ext cx="275297" cy="17641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4564" y="2270646"/>
              <a:ext cx="402576" cy="25164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954783" y="2466873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80"/>
                  </a:lnTo>
                  <a:lnTo>
                    <a:pt x="0" y="24180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718554" y="3567205"/>
            <a:ext cx="1139673" cy="580112"/>
            <a:chOff x="8228940" y="3857866"/>
            <a:chExt cx="1232535" cy="627380"/>
          </a:xfrm>
        </p:grpSpPr>
        <p:sp>
          <p:nvSpPr>
            <p:cNvPr id="42" name="object 42"/>
            <p:cNvSpPr/>
            <p:nvPr/>
          </p:nvSpPr>
          <p:spPr>
            <a:xfrm>
              <a:off x="8239747" y="3868674"/>
              <a:ext cx="1210945" cy="605790"/>
            </a:xfrm>
            <a:custGeom>
              <a:avLst/>
              <a:gdLst/>
              <a:ahLst/>
              <a:cxnLst/>
              <a:rect l="l" t="t" r="r" b="b"/>
              <a:pathLst>
                <a:path w="1210945" h="605789">
                  <a:moveTo>
                    <a:pt x="0" y="0"/>
                  </a:moveTo>
                  <a:lnTo>
                    <a:pt x="0" y="605204"/>
                  </a:lnTo>
                  <a:lnTo>
                    <a:pt x="1210409" y="605204"/>
                  </a:lnTo>
                  <a:lnTo>
                    <a:pt x="1210409" y="0"/>
                  </a:lnTo>
                  <a:lnTo>
                    <a:pt x="0" y="0"/>
                  </a:lnTo>
                  <a:close/>
                </a:path>
                <a:path w="1210945" h="605789">
                  <a:moveTo>
                    <a:pt x="605205" y="0"/>
                  </a:moveTo>
                  <a:lnTo>
                    <a:pt x="605205" y="605193"/>
                  </a:lnTo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4564" y="3921709"/>
              <a:ext cx="402576" cy="25164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954783" y="4117936"/>
              <a:ext cx="283210" cy="24765"/>
            </a:xfrm>
            <a:custGeom>
              <a:avLst/>
              <a:gdLst/>
              <a:ahLst/>
              <a:cxnLst/>
              <a:rect l="l" t="t" r="r" b="b"/>
              <a:pathLst>
                <a:path w="283209" h="24764">
                  <a:moveTo>
                    <a:pt x="250190" y="0"/>
                  </a:moveTo>
                  <a:lnTo>
                    <a:pt x="283108" y="24193"/>
                  </a:lnTo>
                  <a:lnTo>
                    <a:pt x="0" y="24193"/>
                  </a:lnTo>
                  <a:lnTo>
                    <a:pt x="46088" y="0"/>
                  </a:lnTo>
                  <a:lnTo>
                    <a:pt x="250190" y="0"/>
                  </a:lnTo>
                  <a:close/>
                </a:path>
              </a:pathLst>
            </a:custGeom>
            <a:ln w="216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41127" y="1600180"/>
            <a:ext cx="254555" cy="163111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656878" y="6577499"/>
            <a:ext cx="2328667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0" dirty="0">
                <a:latin typeface="Times New Roman" panose="02020603050405020304"/>
                <a:cs typeface="Times New Roman" panose="02020603050405020304"/>
              </a:rPr>
              <a:t>p.8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002"/>
            <a:ext cx="7185660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Single-state</a:t>
            </a:r>
            <a:r>
              <a:rPr spc="-85" dirty="0"/>
              <a:t> </a:t>
            </a:r>
            <a:r>
              <a:rPr spc="-10" dirty="0"/>
              <a:t>problem</a:t>
            </a:r>
            <a:r>
              <a:rPr spc="-45" dirty="0"/>
              <a:t> </a:t>
            </a:r>
            <a:r>
              <a:rPr spc="-5" dirty="0"/>
              <a:t>formulation</a:t>
            </a:r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6553200" y="6227445"/>
            <a:ext cx="1905000" cy="401955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95" dirty="0"/>
              <a:t>B. </a:t>
            </a:r>
            <a:r>
              <a:rPr sz="1295" spc="10" dirty="0"/>
              <a:t>Beckert:</a:t>
            </a:r>
            <a:r>
              <a:rPr sz="1295" spc="65" dirty="0"/>
              <a:t> </a:t>
            </a:r>
            <a:r>
              <a:rPr sz="1295" spc="10" dirty="0"/>
              <a:t>Einführung </a:t>
            </a:r>
            <a:r>
              <a:rPr sz="1295" spc="5" dirty="0"/>
              <a:t>in</a:t>
            </a:r>
            <a:r>
              <a:rPr sz="1295" spc="-10" dirty="0"/>
              <a:t> </a:t>
            </a:r>
            <a:r>
              <a:rPr sz="1295" spc="5" dirty="0"/>
              <a:t>die</a:t>
            </a:r>
            <a:r>
              <a:rPr sz="1295" spc="10" dirty="0"/>
              <a:t> KI</a:t>
            </a:r>
            <a:r>
              <a:rPr sz="1295" spc="5" dirty="0"/>
              <a:t> / </a:t>
            </a:r>
            <a:r>
              <a:rPr sz="1295" spc="10" dirty="0"/>
              <a:t>KI</a:t>
            </a:r>
            <a:r>
              <a:rPr sz="1295" dirty="0"/>
              <a:t> </a:t>
            </a:r>
            <a:r>
              <a:rPr sz="1295" spc="10" dirty="0"/>
              <a:t>für</a:t>
            </a:r>
            <a:r>
              <a:rPr sz="1295" spc="-5" dirty="0"/>
              <a:t> </a:t>
            </a:r>
            <a:r>
              <a:rPr sz="1295" spc="15" dirty="0"/>
              <a:t>IM</a:t>
            </a:r>
            <a:r>
              <a:rPr sz="1295" spc="5" dirty="0"/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p.9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3645073" cy="84328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Defined</a:t>
            </a:r>
            <a:r>
              <a:rPr sz="1710" b="1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by </a:t>
            </a:r>
            <a:r>
              <a:rPr sz="171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710" b="1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following</a:t>
            </a:r>
            <a:r>
              <a:rPr sz="1710" b="1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four</a:t>
            </a:r>
            <a:r>
              <a:rPr sz="1710" b="1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items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55575">
              <a:lnSpc>
                <a:spcPct val="100000"/>
              </a:lnSpc>
              <a:tabLst>
                <a:tab pos="484505" algn="l"/>
              </a:tabLst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1.	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Initial</a:t>
            </a:r>
            <a:r>
              <a:rPr sz="1710" b="1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1711" y="2204469"/>
            <a:ext cx="989360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Example: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9949" y="2204469"/>
            <a:ext cx="521396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Arad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329" y="2877746"/>
            <a:ext cx="2534172" cy="305435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40995" algn="l"/>
              </a:tabLst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2.	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Successor</a:t>
            </a:r>
            <a:r>
              <a:rPr sz="1710" b="1" spc="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function</a:t>
            </a:r>
            <a:r>
              <a:rPr sz="1710" b="1" spc="-4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95" i="1" spc="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endParaRPr sz="18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1711" y="3359995"/>
            <a:ext cx="989360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Example: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9954" y="3335729"/>
            <a:ext cx="5528675" cy="305435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95" i="1" spc="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895" spc="5" dirty="0">
                <a:latin typeface="Tahoma" panose="020B0604030504040204"/>
                <a:cs typeface="Tahoma" panose="020B0604030504040204"/>
              </a:rPr>
              <a:t>(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Arad</a:t>
            </a:r>
            <a:r>
              <a:rPr sz="1895" spc="5" dirty="0">
                <a:latin typeface="Tahoma" panose="020B0604030504040204"/>
                <a:cs typeface="Tahoma" panose="020B0604030504040204"/>
              </a:rPr>
              <a:t>)</a:t>
            </a:r>
            <a:r>
              <a:rPr sz="1895" spc="-185" dirty="0">
                <a:latin typeface="Tahoma" panose="020B0604030504040204"/>
                <a:cs typeface="Tahoma" panose="020B0604030504040204"/>
              </a:rPr>
              <a:t> </a:t>
            </a:r>
            <a:r>
              <a:rPr sz="1895" spc="114" dirty="0">
                <a:latin typeface="Tahoma" panose="020B0604030504040204"/>
                <a:cs typeface="Tahoma" panose="020B0604030504040204"/>
              </a:rPr>
              <a:t>=</a:t>
            </a:r>
            <a:r>
              <a:rPr sz="1895" spc="-185" dirty="0">
                <a:latin typeface="Tahoma" panose="020B0604030504040204"/>
                <a:cs typeface="Tahoma" panose="020B0604030504040204"/>
              </a:rPr>
              <a:t> 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{</a:t>
            </a:r>
            <a:r>
              <a:rPr sz="1895" spc="10" dirty="0">
                <a:latin typeface="Cambria" panose="02040503050406030204"/>
                <a:cs typeface="Cambria" panose="02040503050406030204"/>
              </a:rPr>
              <a:t> </a:t>
            </a:r>
            <a:r>
              <a:rPr sz="1895" spc="5" dirty="0">
                <a:latin typeface="Cambria" panose="02040503050406030204"/>
                <a:cs typeface="Cambria" panose="02040503050406030204"/>
              </a:rPr>
              <a:t>⟨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goZerind</a:t>
            </a:r>
            <a:r>
              <a:rPr sz="1895" spc="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1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10" b="1" i="1" spc="10" dirty="0">
                <a:latin typeface="Arial" panose="020B0604020202020204"/>
                <a:cs typeface="Arial" panose="020B0604020202020204"/>
              </a:rPr>
              <a:t>Zerind</a:t>
            </a:r>
            <a:r>
              <a:rPr sz="1895" spc="10" dirty="0">
                <a:latin typeface="Cambria" panose="02040503050406030204"/>
                <a:cs typeface="Cambria" panose="02040503050406030204"/>
              </a:rPr>
              <a:t>⟩</a:t>
            </a:r>
            <a:r>
              <a:rPr sz="1895" spc="10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13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spc="5" dirty="0">
                <a:latin typeface="Cambria" panose="02040503050406030204"/>
                <a:cs typeface="Cambria" panose="02040503050406030204"/>
              </a:rPr>
              <a:t>⟨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goSibiu</a:t>
            </a:r>
            <a:r>
              <a:rPr sz="1895" spc="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Sibiu</a:t>
            </a:r>
            <a:r>
              <a:rPr sz="1895" spc="5" dirty="0">
                <a:latin typeface="Cambria" panose="02040503050406030204"/>
                <a:cs typeface="Cambria" panose="02040503050406030204"/>
              </a:rPr>
              <a:t>⟩</a:t>
            </a:r>
            <a:r>
              <a:rPr sz="1895" spc="5" dirty="0"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1895" spc="14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1895" spc="-3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dirty="0"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1895" spc="-9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95" spc="235" dirty="0">
                <a:latin typeface="Cambria" panose="02040503050406030204"/>
                <a:cs typeface="Cambria" panose="02040503050406030204"/>
              </a:rPr>
              <a:t>}</a:t>
            </a:r>
            <a:endParaRPr sz="1895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329" y="4056129"/>
            <a:ext cx="1262976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40995" algn="l"/>
              </a:tabLst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3.	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8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1711" y="4514112"/>
            <a:ext cx="989360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Example: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99954" y="4376584"/>
            <a:ext cx="1496077" cy="82867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3335" marR="5080" indent="-1270">
              <a:lnSpc>
                <a:spcPct val="140000"/>
              </a:lnSpc>
              <a:spcBef>
                <a:spcPts val="95"/>
              </a:spcBef>
            </a:pPr>
            <a:r>
              <a:rPr sz="1895" i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95" i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95" spc="114" dirty="0">
                <a:latin typeface="Tahoma" panose="020B0604030504040204"/>
                <a:cs typeface="Tahoma" panose="020B0604030504040204"/>
              </a:rPr>
              <a:t>=</a:t>
            </a:r>
            <a:r>
              <a:rPr sz="1895" spc="-185" dirty="0">
                <a:latin typeface="Tahoma" panose="020B0604030504040204"/>
                <a:cs typeface="Tahoma" panose="020B060403050404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Bu</a:t>
            </a:r>
            <a:r>
              <a:rPr sz="1710" b="1" i="1" spc="-20" dirty="0">
                <a:latin typeface="Arial" panose="020B0604020202020204"/>
                <a:cs typeface="Arial" panose="020B0604020202020204"/>
              </a:rPr>
              <a:t>c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harest 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noDirt</a:t>
            </a:r>
            <a:r>
              <a:rPr sz="1895" spc="5" dirty="0">
                <a:latin typeface="Tahoma" panose="020B0604030504040204"/>
                <a:cs typeface="Tahoma" panose="020B0604030504040204"/>
              </a:rPr>
              <a:t>(</a:t>
            </a:r>
            <a:r>
              <a:rPr sz="1895" i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95" spc="5" dirty="0">
                <a:latin typeface="Tahoma" panose="020B0604030504040204"/>
                <a:cs typeface="Tahoma" panose="020B0604030504040204"/>
              </a:rPr>
              <a:t>)</a:t>
            </a:r>
            <a:endParaRPr sz="189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60111" y="4371731"/>
            <a:ext cx="1385692" cy="82613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4605" marR="5080" indent="-2540">
              <a:lnSpc>
                <a:spcPct val="155000"/>
              </a:lnSpc>
              <a:spcBef>
                <a:spcPts val="95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(explicit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test)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(implicit</a:t>
            </a:r>
            <a:r>
              <a:rPr sz="1710" b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test)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7329" y="5534356"/>
            <a:ext cx="1301728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40995" algn="l"/>
              </a:tabLst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4.	</a:t>
            </a: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6695" y="5534356"/>
            <a:ext cx="1022828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(optional)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1708" y="5992340"/>
            <a:ext cx="989360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Example: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99946" y="5992340"/>
            <a:ext cx="5551574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sum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distances,</a:t>
            </a:r>
            <a:r>
              <a:rPr sz="171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number of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operators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executed,</a:t>
            </a:r>
            <a:r>
              <a:rPr sz="1710" b="1" spc="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etc.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486023"/>
            <a:ext cx="4795316" cy="2042795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Single-state</a:t>
            </a:r>
            <a:r>
              <a:rPr spc="-85" dirty="0"/>
              <a:t> </a:t>
            </a:r>
            <a:r>
              <a:rPr spc="-10" dirty="0"/>
              <a:t>problem</a:t>
            </a:r>
            <a:r>
              <a:rPr spc="-45" dirty="0"/>
              <a:t> </a:t>
            </a:r>
            <a:r>
              <a:rPr spc="-5" dirty="0"/>
              <a:t>formulation</a:t>
            </a:r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53200" y="6227445"/>
            <a:ext cx="1905000" cy="401955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95" dirty="0"/>
              <a:t>B. </a:t>
            </a:r>
            <a:r>
              <a:rPr sz="1295" spc="10" dirty="0"/>
              <a:t>Beckert:</a:t>
            </a:r>
            <a:r>
              <a:rPr sz="1295" spc="65" dirty="0"/>
              <a:t> </a:t>
            </a:r>
            <a:r>
              <a:rPr sz="1295" spc="10" dirty="0"/>
              <a:t>Einführung </a:t>
            </a:r>
            <a:r>
              <a:rPr sz="1295" spc="5" dirty="0"/>
              <a:t>in</a:t>
            </a:r>
            <a:r>
              <a:rPr sz="1295" spc="-10" dirty="0"/>
              <a:t> </a:t>
            </a:r>
            <a:r>
              <a:rPr sz="1295" spc="5" dirty="0"/>
              <a:t>die</a:t>
            </a:r>
            <a:r>
              <a:rPr sz="1295" spc="10" dirty="0"/>
              <a:t> KI</a:t>
            </a:r>
            <a:r>
              <a:rPr sz="1295" spc="5" dirty="0"/>
              <a:t> / </a:t>
            </a:r>
            <a:r>
              <a:rPr sz="1295" spc="10" dirty="0"/>
              <a:t>KI</a:t>
            </a:r>
            <a:r>
              <a:rPr sz="1295" dirty="0"/>
              <a:t> </a:t>
            </a:r>
            <a:r>
              <a:rPr sz="1295" spc="10" dirty="0"/>
              <a:t>für</a:t>
            </a:r>
            <a:r>
              <a:rPr sz="1295" spc="-5" dirty="0"/>
              <a:t> </a:t>
            </a:r>
            <a:r>
              <a:rPr sz="1295" spc="15" dirty="0"/>
              <a:t>IM</a:t>
            </a:r>
            <a:r>
              <a:rPr sz="1295" spc="5" dirty="0"/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p.10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858" y="1487197"/>
            <a:ext cx="4442434" cy="107315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sequence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operators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leading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from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the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initial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to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state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itle 8193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 anchor="ctr" anchorCtr="0"/>
          <a:p>
            <a:r>
              <a:t>Building goal-based agents</a:t>
            </a:r>
          </a:p>
        </p:txBody>
      </p:sp>
      <p:sp>
        <p:nvSpPr>
          <p:cNvPr id="8195" name="Text Placeholder 8194"/>
          <p:cNvSpPr>
            <a:spLocks noGrp="1"/>
          </p:cNvSpPr>
          <p:nvPr>
            <p:ph type="body" idx="1"/>
          </p:nvPr>
        </p:nvSpPr>
        <p:spPr>
          <a:xfrm>
            <a:off x="685800" y="1447800"/>
            <a:ext cx="7772400" cy="2971800"/>
          </a:xfrm>
        </p:spPr>
        <p:txBody>
          <a:bodyPr/>
          <a:p>
            <a:pPr>
              <a:lnSpc>
                <a:spcPct val="90000"/>
              </a:lnSpc>
              <a:buNone/>
            </a:pPr>
            <a:r>
              <a:rPr b="1"/>
              <a:t>To build a goal-based agent we need to answer the following questions:</a:t>
            </a:r>
            <a:r>
              <a:t> </a:t>
            </a:r>
          </a:p>
          <a:p>
            <a:pPr lvl="1">
              <a:lnSpc>
                <a:spcPct val="90000"/>
              </a:lnSpc>
            </a:pPr>
            <a:r>
              <a:rPr sz="2400"/>
              <a:t>What is the </a:t>
            </a:r>
            <a:r>
              <a:rPr sz="2400" u="sng"/>
              <a:t>goal</a:t>
            </a:r>
            <a:r>
              <a:rPr sz="2400"/>
              <a:t> to be achieved?</a:t>
            </a:r>
            <a:endParaRPr sz="2400"/>
          </a:p>
          <a:p>
            <a:pPr lvl="1">
              <a:lnSpc>
                <a:spcPct val="90000"/>
              </a:lnSpc>
            </a:pPr>
            <a:r>
              <a:rPr sz="2400"/>
              <a:t>What are the </a:t>
            </a:r>
            <a:r>
              <a:rPr sz="2400" u="sng"/>
              <a:t>actions</a:t>
            </a:r>
            <a:r>
              <a:rPr sz="2400"/>
              <a:t>?</a:t>
            </a:r>
            <a:endParaRPr sz="2400"/>
          </a:p>
          <a:p>
            <a:pPr lvl="1">
              <a:lnSpc>
                <a:spcPct val="90000"/>
              </a:lnSpc>
            </a:pPr>
            <a:r>
              <a:rPr sz="2400"/>
              <a:t>What is the </a:t>
            </a:r>
            <a:r>
              <a:rPr sz="2400" u="sng"/>
              <a:t>representation</a:t>
            </a:r>
            <a:r>
              <a:rPr sz="2400"/>
              <a:t>?</a:t>
            </a:r>
            <a:endParaRPr sz="2400"/>
          </a:p>
          <a:p>
            <a:pPr lvl="2">
              <a:lnSpc>
                <a:spcPct val="90000"/>
              </a:lnSpc>
            </a:pPr>
            <a:r>
              <a:rPr sz="2000"/>
              <a:t>E.g., what </a:t>
            </a:r>
            <a:r>
              <a:rPr sz="2000" i="1"/>
              <a:t>relevant </a:t>
            </a:r>
            <a:r>
              <a:rPr sz="2000"/>
              <a:t>information is necessary to encode in order to describe the state of the world, describe the available transitions, and solve the problem?)</a:t>
            </a:r>
            <a:endParaRPr sz="2000"/>
          </a:p>
        </p:txBody>
      </p:sp>
      <p:sp>
        <p:nvSpPr>
          <p:cNvPr id="8196" name="Freeform 8195"/>
          <p:cNvSpPr/>
          <p:nvPr/>
        </p:nvSpPr>
        <p:spPr>
          <a:xfrm>
            <a:off x="685800" y="4572000"/>
            <a:ext cx="1600200" cy="1600200"/>
          </a:xfrm>
          <a:custGeom>
            <a:avLst/>
            <a:gdLst/>
            <a:ahLst/>
            <a:cxnLst/>
            <a:pathLst>
              <a:path w="1008" h="1008">
                <a:moveTo>
                  <a:pt x="288" y="0"/>
                </a:moveTo>
                <a:lnTo>
                  <a:pt x="624" y="96"/>
                </a:lnTo>
                <a:lnTo>
                  <a:pt x="825" y="255"/>
                </a:lnTo>
                <a:lnTo>
                  <a:pt x="720" y="753"/>
                </a:lnTo>
                <a:lnTo>
                  <a:pt x="1008" y="672"/>
                </a:lnTo>
                <a:lnTo>
                  <a:pt x="912" y="1008"/>
                </a:lnTo>
                <a:lnTo>
                  <a:pt x="288" y="912"/>
                </a:lnTo>
                <a:lnTo>
                  <a:pt x="144" y="624"/>
                </a:lnTo>
                <a:lnTo>
                  <a:pt x="288" y="543"/>
                </a:lnTo>
                <a:lnTo>
                  <a:pt x="192" y="288"/>
                </a:lnTo>
                <a:lnTo>
                  <a:pt x="0" y="192"/>
                </a:lnTo>
                <a:lnTo>
                  <a:pt x="240" y="48"/>
                </a:lnTo>
                <a:lnTo>
                  <a:pt x="288" y="0"/>
                </a:lnTo>
                <a:close/>
              </a:path>
            </a:pathLst>
          </a:custGeom>
          <a:solidFill>
            <a:schemeClr val="hlink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8198" name="Freeform 8197"/>
          <p:cNvSpPr>
            <a:spLocks noChangeAspect="1"/>
          </p:cNvSpPr>
          <p:nvPr/>
        </p:nvSpPr>
        <p:spPr>
          <a:xfrm>
            <a:off x="5865813" y="4648200"/>
            <a:ext cx="2439987" cy="1525588"/>
          </a:xfrm>
          <a:custGeom>
            <a:avLst/>
            <a:gdLst/>
            <a:ahLst/>
            <a:cxnLst/>
            <a:pathLst>
              <a:path w="1920" h="1200">
                <a:moveTo>
                  <a:pt x="432" y="720"/>
                </a:moveTo>
                <a:lnTo>
                  <a:pt x="1056" y="0"/>
                </a:lnTo>
                <a:lnTo>
                  <a:pt x="1440" y="240"/>
                </a:lnTo>
                <a:lnTo>
                  <a:pt x="1920" y="912"/>
                </a:lnTo>
                <a:lnTo>
                  <a:pt x="1728" y="1200"/>
                </a:lnTo>
                <a:lnTo>
                  <a:pt x="1152" y="912"/>
                </a:lnTo>
                <a:lnTo>
                  <a:pt x="1104" y="1200"/>
                </a:lnTo>
                <a:lnTo>
                  <a:pt x="816" y="1152"/>
                </a:lnTo>
                <a:lnTo>
                  <a:pt x="432" y="816"/>
                </a:lnTo>
                <a:lnTo>
                  <a:pt x="240" y="1200"/>
                </a:lnTo>
                <a:lnTo>
                  <a:pt x="0" y="336"/>
                </a:lnTo>
                <a:lnTo>
                  <a:pt x="432" y="720"/>
                </a:lnTo>
                <a:close/>
              </a:path>
            </a:pathLst>
          </a:custGeom>
          <a:solidFill>
            <a:schemeClr val="hlink">
              <a:alpha val="100000"/>
            </a:schemeClr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8199" name="Text Box 8198"/>
          <p:cNvSpPr txBox="1"/>
          <p:nvPr/>
        </p:nvSpPr>
        <p:spPr>
          <a:xfrm>
            <a:off x="1071563" y="4968875"/>
            <a:ext cx="909637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t>Initial</a:t>
            </a:r>
          </a:p>
          <a:p>
            <a:pPr algn="ctr"/>
            <a:r>
              <a:t>state</a:t>
            </a:r>
          </a:p>
        </p:txBody>
      </p:sp>
      <p:sp>
        <p:nvSpPr>
          <p:cNvPr id="8200" name="Text Box 8199"/>
          <p:cNvSpPr txBox="1"/>
          <p:nvPr/>
        </p:nvSpPr>
        <p:spPr>
          <a:xfrm>
            <a:off x="6919913" y="4968875"/>
            <a:ext cx="776287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t>Goal</a:t>
            </a:r>
          </a:p>
          <a:p>
            <a:pPr algn="ctr"/>
            <a:r>
              <a:t>state</a:t>
            </a:r>
          </a:p>
        </p:txBody>
      </p:sp>
      <p:sp>
        <p:nvSpPr>
          <p:cNvPr id="8201" name="Freeform 8200"/>
          <p:cNvSpPr/>
          <p:nvPr/>
        </p:nvSpPr>
        <p:spPr>
          <a:xfrm>
            <a:off x="1905000" y="4572000"/>
            <a:ext cx="3962400" cy="1905000"/>
          </a:xfrm>
          <a:custGeom>
            <a:avLst/>
            <a:gdLst/>
            <a:ahLst/>
            <a:cxnLst/>
            <a:pathLst>
              <a:path w="2496" h="1200">
                <a:moveTo>
                  <a:pt x="0" y="624"/>
                </a:moveTo>
                <a:lnTo>
                  <a:pt x="816" y="96"/>
                </a:lnTo>
                <a:lnTo>
                  <a:pt x="1008" y="528"/>
                </a:lnTo>
                <a:lnTo>
                  <a:pt x="768" y="864"/>
                </a:lnTo>
                <a:lnTo>
                  <a:pt x="1440" y="1008"/>
                </a:lnTo>
                <a:lnTo>
                  <a:pt x="1872" y="0"/>
                </a:lnTo>
                <a:lnTo>
                  <a:pt x="2064" y="480"/>
                </a:lnTo>
                <a:lnTo>
                  <a:pt x="1728" y="912"/>
                </a:lnTo>
                <a:lnTo>
                  <a:pt x="2160" y="1200"/>
                </a:lnTo>
                <a:lnTo>
                  <a:pt x="2064" y="816"/>
                </a:lnTo>
                <a:lnTo>
                  <a:pt x="2352" y="816"/>
                </a:lnTo>
                <a:lnTo>
                  <a:pt x="2208" y="0"/>
                </a:lnTo>
                <a:lnTo>
                  <a:pt x="2496" y="288"/>
                </a:lnTo>
              </a:path>
            </a:pathLst>
          </a:cu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stealth" w="lg" len="lg"/>
          </a:ln>
        </p:spPr>
        <p:txBody>
          <a:bodyPr/>
          <a:p>
            <a:endParaRPr lang="en-US"/>
          </a:p>
        </p:txBody>
      </p:sp>
      <p:sp>
        <p:nvSpPr>
          <p:cNvPr id="8202" name="Text Box 8201"/>
          <p:cNvSpPr txBox="1"/>
          <p:nvPr/>
        </p:nvSpPr>
        <p:spPr>
          <a:xfrm>
            <a:off x="3429000" y="4876800"/>
            <a:ext cx="11318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t>Actions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6163310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Selecting</a:t>
            </a:r>
            <a:r>
              <a:rPr spc="-5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state</a:t>
            </a:r>
            <a:r>
              <a:rPr spc="-35" dirty="0"/>
              <a:t> </a:t>
            </a:r>
            <a:r>
              <a:rPr dirty="0"/>
              <a:t>space</a:t>
            </a:r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6553200" y="6227445"/>
            <a:ext cx="1905000" cy="401955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95" dirty="0"/>
              <a:t>B. </a:t>
            </a:r>
            <a:r>
              <a:rPr sz="1295" spc="10" dirty="0"/>
              <a:t>Beckert:</a:t>
            </a:r>
            <a:r>
              <a:rPr sz="1295" spc="65" dirty="0"/>
              <a:t> </a:t>
            </a:r>
            <a:r>
              <a:rPr sz="1295" spc="10" dirty="0"/>
              <a:t>Einführung </a:t>
            </a:r>
            <a:r>
              <a:rPr sz="1295" spc="5" dirty="0"/>
              <a:t>in</a:t>
            </a:r>
            <a:r>
              <a:rPr sz="1295" spc="-10" dirty="0"/>
              <a:t> </a:t>
            </a:r>
            <a:r>
              <a:rPr sz="1295" spc="5" dirty="0"/>
              <a:t>die</a:t>
            </a:r>
            <a:r>
              <a:rPr sz="1295" spc="10" dirty="0"/>
              <a:t> KI</a:t>
            </a:r>
            <a:r>
              <a:rPr sz="1295" spc="5" dirty="0"/>
              <a:t> / </a:t>
            </a:r>
            <a:r>
              <a:rPr sz="1295" spc="10" dirty="0"/>
              <a:t>KI</a:t>
            </a:r>
            <a:r>
              <a:rPr sz="1295" dirty="0"/>
              <a:t> </a:t>
            </a:r>
            <a:r>
              <a:rPr sz="1295" spc="10" dirty="0"/>
              <a:t>für</a:t>
            </a:r>
            <a:r>
              <a:rPr sz="1295" spc="-5" dirty="0"/>
              <a:t> </a:t>
            </a:r>
            <a:r>
              <a:rPr sz="1295" spc="15" dirty="0"/>
              <a:t>IM</a:t>
            </a:r>
            <a:r>
              <a:rPr sz="1295" spc="5" dirty="0"/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p.11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6998918" cy="5607685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Abstraction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Real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world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is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absurdly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complex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space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must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be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abstracted</a:t>
            </a:r>
            <a:r>
              <a:rPr sz="171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for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problem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solving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90">
              <a:latin typeface="Arial" panose="020B0604020202020204"/>
              <a:cs typeface="Arial" panose="020B0604020202020204"/>
            </a:endParaRPr>
          </a:p>
          <a:p>
            <a:pPr marL="12700" marR="5662930">
              <a:lnSpc>
                <a:spcPct val="176000"/>
              </a:lnSpc>
              <a:spcBef>
                <a:spcPts val="5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(Abstract)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Set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real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states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(Abstract)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operator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Complex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combination</a:t>
            </a:r>
            <a:r>
              <a:rPr sz="1710" b="1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real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Example:</a:t>
            </a:r>
            <a:r>
              <a:rPr sz="171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Arad</a:t>
            </a:r>
            <a:r>
              <a:rPr sz="1710" b="1" i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345" dirty="0">
                <a:latin typeface="Cambria" panose="02040503050406030204"/>
                <a:cs typeface="Cambria" panose="02040503050406030204"/>
              </a:rPr>
              <a:t>→</a:t>
            </a:r>
            <a:r>
              <a:rPr sz="1895" spc="10" dirty="0">
                <a:latin typeface="Cambria" panose="02040503050406030204"/>
                <a:cs typeface="Cambria" panose="0204050305040603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Zerind</a:t>
            </a:r>
            <a:r>
              <a:rPr sz="1710" b="1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represents</a:t>
            </a:r>
            <a:r>
              <a:rPr sz="171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complex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set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possible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routes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85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(Abstract)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solution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Set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of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real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paths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that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are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solutions</a:t>
            </a:r>
            <a:r>
              <a:rPr sz="1710" b="1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real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world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324486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10" dirty="0"/>
              <a:t> </a:t>
            </a:r>
            <a:r>
              <a:rPr spc="5" dirty="0"/>
              <a:t>The</a:t>
            </a:r>
            <a:r>
              <a:rPr spc="-45" dirty="0"/>
              <a:t> </a:t>
            </a:r>
            <a:r>
              <a:rPr dirty="0"/>
              <a:t>8-puzzle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076614" y="1292404"/>
            <a:ext cx="2091455" cy="2091455"/>
            <a:chOff x="5371731" y="1397711"/>
            <a:chExt cx="2261870" cy="2261870"/>
          </a:xfrm>
        </p:grpSpPr>
        <p:sp>
          <p:nvSpPr>
            <p:cNvPr id="4" name="object 4"/>
            <p:cNvSpPr/>
            <p:nvPr/>
          </p:nvSpPr>
          <p:spPr>
            <a:xfrm>
              <a:off x="5371731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" name="object 5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" name="object 6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63735" y="3503649"/>
            <a:ext cx="786791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1295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3998" y="3501852"/>
            <a:ext cx="768002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Goal</a:t>
            </a:r>
            <a:r>
              <a:rPr sz="1295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8825" y="1448237"/>
            <a:ext cx="142679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990" b="1" spc="15" dirty="0">
                <a:latin typeface="Arial" panose="020B0604020202020204"/>
                <a:cs typeface="Arial" panose="020B0604020202020204"/>
              </a:rPr>
              <a:t>5</a:t>
            </a:r>
            <a:endParaRPr sz="199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62901" y="1368544"/>
            <a:ext cx="1914134" cy="1924115"/>
            <a:chOff x="5465048" y="1480055"/>
            <a:chExt cx="2070100" cy="2080895"/>
          </a:xfrm>
        </p:grpSpPr>
        <p:sp>
          <p:nvSpPr>
            <p:cNvPr id="11" name="object 11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066463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8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2298197" y="1292404"/>
            <a:ext cx="2091455" cy="2091455"/>
            <a:chOff x="2366924" y="1397711"/>
            <a:chExt cx="2261870" cy="2261870"/>
          </a:xfrm>
        </p:grpSpPr>
        <p:sp>
          <p:nvSpPr>
            <p:cNvPr id="27" name="object 27"/>
            <p:cNvSpPr/>
            <p:nvPr/>
          </p:nvSpPr>
          <p:spPr>
            <a:xfrm>
              <a:off x="2366924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288045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8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p.12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865" y="4261869"/>
            <a:ext cx="997581" cy="19392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211000"/>
              </a:lnSpc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 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Goal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 </a:t>
            </a:r>
            <a:r>
              <a:rPr sz="1710" b="1" spc="-5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7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324486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10" dirty="0"/>
              <a:t> </a:t>
            </a:r>
            <a:r>
              <a:rPr spc="5" dirty="0"/>
              <a:t>The</a:t>
            </a:r>
            <a:r>
              <a:rPr spc="-40" dirty="0"/>
              <a:t> </a:t>
            </a:r>
            <a:r>
              <a:rPr dirty="0"/>
              <a:t>8-puzzle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076614" y="1292404"/>
            <a:ext cx="2091455" cy="2091455"/>
            <a:chOff x="5371731" y="1397711"/>
            <a:chExt cx="2261870" cy="2261870"/>
          </a:xfrm>
        </p:grpSpPr>
        <p:sp>
          <p:nvSpPr>
            <p:cNvPr id="4" name="object 4"/>
            <p:cNvSpPr/>
            <p:nvPr/>
          </p:nvSpPr>
          <p:spPr>
            <a:xfrm>
              <a:off x="5371731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" name="object 5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" name="object 6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63735" y="3503649"/>
            <a:ext cx="786791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1295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3998" y="3501852"/>
            <a:ext cx="768002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Goal</a:t>
            </a:r>
            <a:r>
              <a:rPr sz="1295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8825" y="1448237"/>
            <a:ext cx="142679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990" b="1" spc="15" dirty="0">
                <a:latin typeface="Arial" panose="020B0604020202020204"/>
                <a:cs typeface="Arial" panose="020B0604020202020204"/>
              </a:rPr>
              <a:t>5</a:t>
            </a:r>
            <a:endParaRPr sz="199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62901" y="1368544"/>
            <a:ext cx="1914134" cy="1924115"/>
            <a:chOff x="5465048" y="1480055"/>
            <a:chExt cx="2070100" cy="2080895"/>
          </a:xfrm>
        </p:grpSpPr>
        <p:sp>
          <p:nvSpPr>
            <p:cNvPr id="11" name="object 11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066463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8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2298197" y="1292404"/>
            <a:ext cx="2091455" cy="2091455"/>
            <a:chOff x="2366924" y="1397711"/>
            <a:chExt cx="2261870" cy="2261870"/>
          </a:xfrm>
        </p:grpSpPr>
        <p:sp>
          <p:nvSpPr>
            <p:cNvPr id="27" name="object 27"/>
            <p:cNvSpPr/>
            <p:nvPr/>
          </p:nvSpPr>
          <p:spPr>
            <a:xfrm>
              <a:off x="2366924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288045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8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p.12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865" y="4261869"/>
            <a:ext cx="67523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41717" y="4261869"/>
            <a:ext cx="2538282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integer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locations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tiles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4865" y="4811448"/>
            <a:ext cx="997581" cy="138430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211000"/>
              </a:lnSpc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 </a:t>
            </a:r>
            <a:r>
              <a:rPr sz="1710" b="1" spc="-5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7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324486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10" dirty="0"/>
              <a:t> </a:t>
            </a:r>
            <a:r>
              <a:rPr spc="5" dirty="0"/>
              <a:t>The</a:t>
            </a:r>
            <a:r>
              <a:rPr spc="-40" dirty="0"/>
              <a:t> </a:t>
            </a:r>
            <a:r>
              <a:rPr dirty="0"/>
              <a:t>8-puzzle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076614" y="1292404"/>
            <a:ext cx="2091455" cy="2091455"/>
            <a:chOff x="5371731" y="1397711"/>
            <a:chExt cx="2261870" cy="2261870"/>
          </a:xfrm>
        </p:grpSpPr>
        <p:sp>
          <p:nvSpPr>
            <p:cNvPr id="4" name="object 4"/>
            <p:cNvSpPr/>
            <p:nvPr/>
          </p:nvSpPr>
          <p:spPr>
            <a:xfrm>
              <a:off x="5371731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" name="object 5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" name="object 6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63735" y="3503649"/>
            <a:ext cx="786791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1295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3998" y="3501852"/>
            <a:ext cx="768002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Goal</a:t>
            </a:r>
            <a:r>
              <a:rPr sz="1295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8825" y="1448237"/>
            <a:ext cx="142679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990" b="1" spc="15" dirty="0">
                <a:latin typeface="Arial" panose="020B0604020202020204"/>
                <a:cs typeface="Arial" panose="020B0604020202020204"/>
              </a:rPr>
              <a:t>5</a:t>
            </a:r>
            <a:endParaRPr sz="199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62901" y="1368544"/>
            <a:ext cx="1914134" cy="1924115"/>
            <a:chOff x="5465048" y="1480055"/>
            <a:chExt cx="2070100" cy="2080895"/>
          </a:xfrm>
        </p:grpSpPr>
        <p:sp>
          <p:nvSpPr>
            <p:cNvPr id="11" name="object 11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066463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2298197" y="1292404"/>
            <a:ext cx="2091455" cy="2091455"/>
            <a:chOff x="2366924" y="1397711"/>
            <a:chExt cx="2261870" cy="2261870"/>
          </a:xfrm>
        </p:grpSpPr>
        <p:sp>
          <p:nvSpPr>
            <p:cNvPr id="27" name="object 27"/>
            <p:cNvSpPr/>
            <p:nvPr/>
          </p:nvSpPr>
          <p:spPr>
            <a:xfrm>
              <a:off x="2366924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288045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p.12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865" y="4261869"/>
            <a:ext cx="67523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41717" y="4261869"/>
            <a:ext cx="2538282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integer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locations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tiles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4865" y="4811448"/>
            <a:ext cx="82436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41717" y="4811448"/>
            <a:ext cx="2036262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left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right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up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down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4865" y="5361028"/>
            <a:ext cx="997581" cy="84201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6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324486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10" dirty="0"/>
              <a:t> </a:t>
            </a:r>
            <a:r>
              <a:rPr spc="5" dirty="0"/>
              <a:t>The</a:t>
            </a:r>
            <a:r>
              <a:rPr spc="-40" dirty="0"/>
              <a:t> </a:t>
            </a:r>
            <a:r>
              <a:rPr dirty="0"/>
              <a:t>8-puzzle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076614" y="1292404"/>
            <a:ext cx="2091455" cy="2091455"/>
            <a:chOff x="5371731" y="1397711"/>
            <a:chExt cx="2261870" cy="2261870"/>
          </a:xfrm>
        </p:grpSpPr>
        <p:sp>
          <p:nvSpPr>
            <p:cNvPr id="4" name="object 4"/>
            <p:cNvSpPr/>
            <p:nvPr/>
          </p:nvSpPr>
          <p:spPr>
            <a:xfrm>
              <a:off x="5371731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" name="object 5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" name="object 6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63735" y="3503649"/>
            <a:ext cx="786791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1295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3998" y="3501852"/>
            <a:ext cx="768002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Goal</a:t>
            </a:r>
            <a:r>
              <a:rPr sz="1295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8825" y="1448237"/>
            <a:ext cx="142679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990" b="1" spc="15" dirty="0">
                <a:latin typeface="Arial" panose="020B0604020202020204"/>
                <a:cs typeface="Arial" panose="020B0604020202020204"/>
              </a:rPr>
              <a:t>5</a:t>
            </a:r>
            <a:endParaRPr sz="199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62901" y="1368544"/>
            <a:ext cx="1914134" cy="1924115"/>
            <a:chOff x="5465048" y="1480055"/>
            <a:chExt cx="2070100" cy="2080895"/>
          </a:xfrm>
        </p:grpSpPr>
        <p:sp>
          <p:nvSpPr>
            <p:cNvPr id="11" name="object 11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066463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2298197" y="1292404"/>
            <a:ext cx="2091455" cy="2091455"/>
            <a:chOff x="2366924" y="1397711"/>
            <a:chExt cx="2261870" cy="2261870"/>
          </a:xfrm>
        </p:grpSpPr>
        <p:sp>
          <p:nvSpPr>
            <p:cNvPr id="27" name="object 27"/>
            <p:cNvSpPr/>
            <p:nvPr/>
          </p:nvSpPr>
          <p:spPr>
            <a:xfrm>
              <a:off x="2366924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288045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p.12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865" y="4261869"/>
            <a:ext cx="67523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41717" y="4261869"/>
            <a:ext cx="2538282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integer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locations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tiles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4865" y="4811448"/>
            <a:ext cx="82436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41717" y="4811448"/>
            <a:ext cx="2036262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left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right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up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down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4865" y="5361028"/>
            <a:ext cx="958828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8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841717" y="5361028"/>
            <a:ext cx="1362793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state?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4865" y="5910607"/>
            <a:ext cx="99758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324486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110" dirty="0"/>
              <a:t> </a:t>
            </a:r>
            <a:r>
              <a:rPr spc="5" dirty="0"/>
              <a:t>The</a:t>
            </a:r>
            <a:r>
              <a:rPr spc="-40" dirty="0"/>
              <a:t> </a:t>
            </a:r>
            <a:r>
              <a:rPr dirty="0"/>
              <a:t>8-puzzle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076614" y="1292404"/>
            <a:ext cx="2091455" cy="2091455"/>
            <a:chOff x="5371731" y="1397711"/>
            <a:chExt cx="2261870" cy="2261870"/>
          </a:xfrm>
        </p:grpSpPr>
        <p:sp>
          <p:nvSpPr>
            <p:cNvPr id="4" name="object 4"/>
            <p:cNvSpPr/>
            <p:nvPr/>
          </p:nvSpPr>
          <p:spPr>
            <a:xfrm>
              <a:off x="5371731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" name="object 5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6" name="object 6"/>
            <p:cNvSpPr/>
            <p:nvPr/>
          </p:nvSpPr>
          <p:spPr>
            <a:xfrm>
              <a:off x="622532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63735" y="3503649"/>
            <a:ext cx="786791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1295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23998" y="3501852"/>
            <a:ext cx="768002" cy="213360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Goal</a:t>
            </a:r>
            <a:r>
              <a:rPr sz="1295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295" b="1" spc="5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2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8825" y="1448237"/>
            <a:ext cx="142679" cy="307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1990" b="1" spc="15" dirty="0">
                <a:latin typeface="Arial" panose="020B0604020202020204"/>
                <a:cs typeface="Arial" panose="020B0604020202020204"/>
              </a:rPr>
              <a:t>5</a:t>
            </a:r>
            <a:endParaRPr sz="199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162901" y="1368544"/>
            <a:ext cx="1914134" cy="1924115"/>
            <a:chOff x="5465048" y="1480055"/>
            <a:chExt cx="2070100" cy="2080895"/>
          </a:xfrm>
        </p:grpSpPr>
        <p:sp>
          <p:nvSpPr>
            <p:cNvPr id="11" name="object 11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470537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974611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470537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974611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470537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22532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22532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90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5066463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2298197" y="1292404"/>
            <a:ext cx="2091455" cy="2091455"/>
            <a:chOff x="2366924" y="1397711"/>
            <a:chExt cx="2261870" cy="2261870"/>
          </a:xfrm>
        </p:grpSpPr>
        <p:sp>
          <p:nvSpPr>
            <p:cNvPr id="27" name="object 27"/>
            <p:cNvSpPr/>
            <p:nvPr/>
          </p:nvSpPr>
          <p:spPr>
            <a:xfrm>
              <a:off x="2366924" y="1397711"/>
              <a:ext cx="2261870" cy="2261870"/>
            </a:xfrm>
            <a:custGeom>
              <a:avLst/>
              <a:gdLst/>
              <a:ahLst/>
              <a:cxnLst/>
              <a:rect l="l" t="t" r="r" b="b"/>
              <a:pathLst>
                <a:path w="2261870" h="2261870">
                  <a:moveTo>
                    <a:pt x="2261603" y="2261603"/>
                  </a:moveTo>
                  <a:lnTo>
                    <a:pt x="2261603" y="0"/>
                  </a:lnTo>
                  <a:lnTo>
                    <a:pt x="0" y="0"/>
                  </a:lnTo>
                  <a:lnTo>
                    <a:pt x="0" y="2261603"/>
                  </a:lnTo>
                  <a:lnTo>
                    <a:pt x="2261603" y="226160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969804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220516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20516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969804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969804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465730" y="1485544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465730" y="3006077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554421" y="548932"/>
                  </a:moveTo>
                  <a:lnTo>
                    <a:pt x="554421" y="0"/>
                  </a:lnTo>
                  <a:lnTo>
                    <a:pt x="0" y="0"/>
                  </a:lnTo>
                  <a:lnTo>
                    <a:pt x="0" y="548932"/>
                  </a:lnTo>
                  <a:lnTo>
                    <a:pt x="554421" y="5489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465730" y="2243061"/>
              <a:ext cx="554990" cy="549275"/>
            </a:xfrm>
            <a:custGeom>
              <a:avLst/>
              <a:gdLst/>
              <a:ahLst/>
              <a:cxnLst/>
              <a:rect l="l" t="t" r="r" b="b"/>
              <a:pathLst>
                <a:path w="554989" h="549275">
                  <a:moveTo>
                    <a:pt x="0" y="0"/>
                  </a:moveTo>
                  <a:lnTo>
                    <a:pt x="0" y="548932"/>
                  </a:lnTo>
                  <a:lnTo>
                    <a:pt x="554421" y="548932"/>
                  </a:lnTo>
                  <a:lnTo>
                    <a:pt x="554421" y="0"/>
                  </a:lnTo>
                  <a:lnTo>
                    <a:pt x="0" y="0"/>
                  </a:lnTo>
                  <a:close/>
                </a:path>
              </a:pathLst>
            </a:custGeom>
            <a:ln w="10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2288045" y="1282252"/>
          <a:ext cx="2121535" cy="2111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/>
                <a:gridCol w="720725"/>
                <a:gridCol w="700405"/>
              </a:tblGrid>
              <a:tr h="691515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497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0739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6499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712470">
                <a:tc>
                  <a:txBody>
                    <a:bodyPr/>
                    <a:lstStyle/>
                    <a:p>
                      <a:pPr marR="278130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1465" algn="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990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99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02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3" name="object 53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p.12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4865" y="4261869"/>
            <a:ext cx="67523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41717" y="4261869"/>
            <a:ext cx="2538282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integer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locations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tiles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4865" y="4811448"/>
            <a:ext cx="82436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841717" y="4811448"/>
            <a:ext cx="2036262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left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right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up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down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4865" y="5361028"/>
            <a:ext cx="958828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8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841717" y="5361028"/>
            <a:ext cx="1362793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state?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74865" y="5910607"/>
            <a:ext cx="99758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41717" y="5886340"/>
            <a:ext cx="1172554" cy="305435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95" spc="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895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per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move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486023"/>
            <a:ext cx="3824156" cy="2042795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65" dirty="0"/>
              <a:t> </a:t>
            </a:r>
            <a:r>
              <a:rPr spc="-15" dirty="0"/>
              <a:t>Vacuum-cleaner</a:t>
            </a:r>
            <a:endParaRPr spc="-1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41101" y="1322794"/>
            <a:ext cx="4948130" cy="23130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7520" y="1248799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p.13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7520" y="1623699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0605" y="1817843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1210" y="182453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19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66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8587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8587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6442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6442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7514" y="2962628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7514" y="3337528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3014" y="2748399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3090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1938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2020" y="274839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69259" y="1382694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69259" y="309652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8190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0328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9686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0755" y="309652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0755" y="1382694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1825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865" y="4261869"/>
            <a:ext cx="997581" cy="19392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211000"/>
              </a:lnSpc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 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Goal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 </a:t>
            </a:r>
            <a:r>
              <a:rPr sz="1710" b="1" spc="-5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7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453"/>
            <a:ext cx="6685915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75" dirty="0"/>
              <a:t> </a:t>
            </a:r>
            <a:r>
              <a:rPr spc="-15" dirty="0"/>
              <a:t>Vacuum-cleaner</a:t>
            </a:r>
            <a:endParaRPr spc="-1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41101" y="1322794"/>
            <a:ext cx="4948130" cy="23130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7520" y="1248799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p.13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7520" y="1623699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0605" y="1817843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1210" y="182453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19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66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8587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8587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6442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6442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7514" y="2962628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7514" y="3337528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3014" y="2748399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3090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1938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2020" y="274839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69259" y="1382694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69259" y="309652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8190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0328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9686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0755" y="309652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0755" y="1382694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1825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865" y="4261869"/>
            <a:ext cx="67523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41717" y="4261869"/>
            <a:ext cx="325109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integer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dirt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and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robot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locations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4865" y="4811448"/>
            <a:ext cx="997581" cy="138430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211000"/>
              </a:lnSpc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 </a:t>
            </a:r>
            <a:r>
              <a:rPr sz="1710" b="1" spc="-50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7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486023"/>
            <a:ext cx="3824156" cy="2042795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75" dirty="0"/>
              <a:t> </a:t>
            </a:r>
            <a:r>
              <a:rPr spc="-15" dirty="0"/>
              <a:t>Vacuum-cleaner</a:t>
            </a:r>
            <a:endParaRPr spc="-1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41101" y="1322794"/>
            <a:ext cx="4948130" cy="23130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7520" y="1248799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p.13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7520" y="1623699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0605" y="1817843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1210" y="182453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19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66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8587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8587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6442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6442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7514" y="2962628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7514" y="3337528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3014" y="2748399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3090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1938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2020" y="274839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69259" y="1382694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69259" y="309652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8190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0328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9686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0755" y="309652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0755" y="1382694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1825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865" y="4261869"/>
            <a:ext cx="67523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41717" y="4261869"/>
            <a:ext cx="325109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integer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dirt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and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robot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locations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4865" y="4811448"/>
            <a:ext cx="82436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41717" y="4811448"/>
            <a:ext cx="2265254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left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right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-10" dirty="0">
                <a:latin typeface="Arial" panose="020B0604020202020204"/>
                <a:cs typeface="Arial" panose="020B0604020202020204"/>
              </a:rPr>
              <a:t>suck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noOp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4865" y="5361028"/>
            <a:ext cx="997581" cy="84201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6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486023"/>
            <a:ext cx="3824156" cy="2042795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75" dirty="0"/>
              <a:t> </a:t>
            </a:r>
            <a:r>
              <a:rPr spc="-15" dirty="0"/>
              <a:t>Vacuum-cleaner</a:t>
            </a:r>
            <a:endParaRPr spc="-1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41101" y="1322794"/>
            <a:ext cx="4948130" cy="23130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7520" y="1248799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p.13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7520" y="1623699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0605" y="1817843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1210" y="182453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19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66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8587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8587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6442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6442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7514" y="2962628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7514" y="3337528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3014" y="2748399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3090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1938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2020" y="274839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69259" y="1382694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69259" y="309652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8190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0328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9686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0755" y="309652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0755" y="1382694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1825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865" y="4261869"/>
            <a:ext cx="67523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41717" y="4261869"/>
            <a:ext cx="325109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integer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dirt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and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robot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locations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4865" y="4811448"/>
            <a:ext cx="82436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41717" y="4811448"/>
            <a:ext cx="2265254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left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right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-10" dirty="0">
                <a:latin typeface="Arial" panose="020B0604020202020204"/>
                <a:cs typeface="Arial" panose="020B0604020202020204"/>
              </a:rPr>
              <a:t>suck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noOp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4865" y="5361028"/>
            <a:ext cx="958828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8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41717" y="5361028"/>
            <a:ext cx="105570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spc="5" dirty="0">
                <a:latin typeface="Arial" panose="020B0604020202020204"/>
                <a:cs typeface="Arial" panose="020B0604020202020204"/>
              </a:rPr>
              <a:t>not</a:t>
            </a:r>
            <a:r>
              <a:rPr sz="1710" b="1" i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di</a:t>
            </a:r>
            <a:r>
              <a:rPr sz="1710" b="1" i="1" spc="25" dirty="0">
                <a:latin typeface="Arial" panose="020B0604020202020204"/>
                <a:cs typeface="Arial" panose="020B0604020202020204"/>
              </a:rPr>
              <a:t>r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ty</a:t>
            </a:r>
            <a:r>
              <a:rPr sz="1710" b="1" i="1" spc="-3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?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4865" y="5910607"/>
            <a:ext cx="99758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Goal formulation</a:t>
            </a:r>
            <a:endParaRPr lang="en-US" altLang="zh-TW">
              <a:solidFill>
                <a:srgbClr val="1D040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 hasCustomPrompt="1"/>
          </p:nvPr>
        </p:nvSpPr>
        <p:spPr>
          <a:xfrm>
            <a:off x="533400" y="1676400"/>
            <a:ext cx="8229600" cy="4876800"/>
          </a:xfrm>
        </p:spPr>
        <p:txBody>
          <a:bodyPr vert="horz" wrap="square" lIns="91440" tIns="45720" rIns="91440" bIns="45720" numCol="1" anchor="t" anchorCtr="0" compatLnSpc="1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The goal is formulated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as a set of world states, in which the goal is satisfied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Reaching from initial state </a:t>
            </a:r>
            <a:r>
              <a:rPr lang="en-US" altLang="zh-TW">
                <a:solidFill>
                  <a:srgbClr val="1D0401"/>
                </a:solidFill>
                <a:sym typeface="Wingdings" panose="05000000000000000000" pitchFamily="2" charset="2"/>
              </a:rPr>
              <a:t> goal state</a:t>
            </a:r>
            <a:endParaRPr lang="en-US" altLang="zh-TW">
              <a:solidFill>
                <a:srgbClr val="1D0401"/>
              </a:solidFill>
              <a:sym typeface="Wingdings" panose="05000000000000000000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Actions are required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i="1">
                <a:solidFill>
                  <a:srgbClr val="1D0401"/>
                </a:solidFill>
              </a:rPr>
              <a:t>Actions</a:t>
            </a:r>
            <a:r>
              <a:rPr lang="en-US" altLang="zh-TW">
                <a:solidFill>
                  <a:srgbClr val="1D0401"/>
                </a:solidFill>
              </a:rPr>
              <a:t> are the operators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causing transitions between world states</a:t>
            </a:r>
            <a:endParaRPr lang="en-US" altLang="zh-TW" b="1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1D0401"/>
                </a:solidFill>
              </a:rPr>
              <a:t>Actions</a:t>
            </a:r>
            <a:r>
              <a:rPr lang="en-US" altLang="zh-TW">
                <a:solidFill>
                  <a:srgbClr val="1D0401"/>
                </a:solidFill>
              </a:rPr>
              <a:t> should be abstract enough at a certain degree, instead of very detailed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E.g., </a:t>
            </a:r>
            <a:r>
              <a:rPr lang="en-US" altLang="zh-TW" u="sng">
                <a:solidFill>
                  <a:srgbClr val="1D0401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turn left</a:t>
            </a:r>
            <a:r>
              <a:rPr lang="en-US" altLang="zh-TW">
                <a:solidFill>
                  <a:srgbClr val="1D0401"/>
                </a:solidFill>
              </a:rPr>
              <a:t> VS </a:t>
            </a:r>
            <a:r>
              <a:rPr lang="en-US" altLang="zh-TW" u="sng">
                <a:solidFill>
                  <a:srgbClr val="1D0401"/>
                </a:solidFill>
                <a:effectLst>
                  <a:outerShdw blurRad="38100" dist="38100" dir="2700000">
                    <a:srgbClr val="000000"/>
                  </a:outerShdw>
                </a:effectLst>
              </a:rPr>
              <a:t>turn left 30 degree</a:t>
            </a:r>
            <a:r>
              <a:rPr lang="en-US" altLang="zh-TW">
                <a:solidFill>
                  <a:srgbClr val="1D0401"/>
                </a:solidFill>
              </a:rPr>
              <a:t>, etc.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486023"/>
            <a:ext cx="3824156" cy="2042795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</a:t>
            </a:r>
            <a:r>
              <a:rPr spc="75" dirty="0"/>
              <a:t> </a:t>
            </a:r>
            <a:r>
              <a:rPr spc="-15" dirty="0"/>
              <a:t>Vacuum-cleaner</a:t>
            </a:r>
            <a:endParaRPr spc="-1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41101" y="1322794"/>
            <a:ext cx="4948130" cy="23130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7520" y="1248799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p.13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47520" y="1623699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0605" y="1817843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1210" y="182453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119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6641" y="2641285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8587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08587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86442" y="2105713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6442" y="2480613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7514" y="2962628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47514" y="3337528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73014" y="2748399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83090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11938" y="3605320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22020" y="2748398"/>
            <a:ext cx="86312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S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69259" y="1382694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69259" y="309652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8190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0328" y="2239615"/>
            <a:ext cx="81028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L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29686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0755" y="309652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0755" y="1382694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1825" y="2239615"/>
            <a:ext cx="91597" cy="12382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40" b="1" spc="-5" dirty="0">
                <a:latin typeface="Arial" panose="020B0604020202020204"/>
                <a:cs typeface="Arial" panose="020B0604020202020204"/>
              </a:rPr>
              <a:t>R</a:t>
            </a:r>
            <a:endParaRPr sz="7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4865" y="4261869"/>
            <a:ext cx="67523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841717" y="4261869"/>
            <a:ext cx="325109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integer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dirt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and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robot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locations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4865" y="4811448"/>
            <a:ext cx="82436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Actions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41717" y="4811448"/>
            <a:ext cx="2265254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dirty="0">
                <a:latin typeface="Arial" panose="020B0604020202020204"/>
                <a:cs typeface="Arial" panose="020B0604020202020204"/>
              </a:rPr>
              <a:t>left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right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-10" dirty="0">
                <a:latin typeface="Arial" panose="020B0604020202020204"/>
                <a:cs typeface="Arial" panose="020B0604020202020204"/>
              </a:rPr>
              <a:t>suck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noOp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4865" y="5361028"/>
            <a:ext cx="958828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Goal</a:t>
            </a:r>
            <a:r>
              <a:rPr sz="1710" b="1" spc="-8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41717" y="5361028"/>
            <a:ext cx="1055709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i="1" spc="5" dirty="0">
                <a:latin typeface="Arial" panose="020B0604020202020204"/>
                <a:cs typeface="Arial" panose="020B0604020202020204"/>
              </a:rPr>
              <a:t>not</a:t>
            </a:r>
            <a:r>
              <a:rPr sz="1710" b="1" i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di</a:t>
            </a:r>
            <a:r>
              <a:rPr sz="1710" b="1" i="1" spc="25" dirty="0">
                <a:latin typeface="Arial" panose="020B0604020202020204"/>
                <a:cs typeface="Arial" panose="020B0604020202020204"/>
              </a:rPr>
              <a:t>r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ty</a:t>
            </a:r>
            <a:r>
              <a:rPr sz="1710" b="1" i="1" spc="-3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?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4865" y="5910607"/>
            <a:ext cx="997581" cy="2755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Path</a:t>
            </a:r>
            <a:r>
              <a:rPr sz="1710" b="1" spc="-5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cost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41717" y="5886340"/>
            <a:ext cx="1605876" cy="305435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895" spc="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895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per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operation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37355" y="5886340"/>
            <a:ext cx="1277068" cy="305435"/>
          </a:xfrm>
          <a:prstGeom prst="rect">
            <a:avLst/>
          </a:prstGeom>
        </p:spPr>
        <p:txBody>
          <a:bodyPr vert="horz" wrap="square" lIns="0" tIns="1350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(</a:t>
            </a:r>
            <a:r>
              <a:rPr sz="1895" spc="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1895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for</a:t>
            </a:r>
            <a:r>
              <a:rPr sz="171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15" dirty="0">
                <a:latin typeface="Arial" panose="020B0604020202020204"/>
                <a:cs typeface="Arial" panose="020B0604020202020204"/>
              </a:rPr>
              <a:t>noOp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7235825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Tree</a:t>
            </a:r>
            <a:r>
              <a:rPr spc="-35" dirty="0"/>
              <a:t> </a:t>
            </a:r>
            <a:r>
              <a:rPr spc="-15" dirty="0"/>
              <a:t>search</a:t>
            </a:r>
            <a:r>
              <a:rPr spc="-35" dirty="0"/>
              <a:t> </a:t>
            </a:r>
            <a:r>
              <a:rPr dirty="0"/>
              <a:t>algorithms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6694" y="1287494"/>
            <a:ext cx="206937" cy="1381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3289" y="1195497"/>
            <a:ext cx="5467611" cy="1064895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Offline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0000"/>
              </a:lnSpc>
              <a:spcBef>
                <a:spcPts val="1235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Simulated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exploration</a:t>
            </a:r>
            <a:r>
              <a:rPr sz="171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space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tree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by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generating</a:t>
            </a:r>
            <a:r>
              <a:rPr sz="171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successors</a:t>
            </a:r>
            <a:r>
              <a:rPr sz="1710" b="1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already-explored</a:t>
            </a:r>
            <a:r>
              <a:rPr sz="171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states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6694" y="1745477"/>
            <a:ext cx="206937" cy="13812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86168" y="2682029"/>
            <a:ext cx="8270114" cy="3730211"/>
          </a:xfrm>
          <a:custGeom>
            <a:avLst/>
            <a:gdLst/>
            <a:ahLst/>
            <a:cxnLst/>
            <a:rect l="l" t="t" r="r" b="b"/>
            <a:pathLst>
              <a:path w="8943975" h="4034154">
                <a:moveTo>
                  <a:pt x="8943778" y="4033608"/>
                </a:moveTo>
                <a:lnTo>
                  <a:pt x="8943778" y="0"/>
                </a:lnTo>
                <a:lnTo>
                  <a:pt x="0" y="0"/>
                </a:lnTo>
                <a:lnTo>
                  <a:pt x="0" y="2016798"/>
                </a:lnTo>
                <a:lnTo>
                  <a:pt x="0" y="4033608"/>
                </a:lnTo>
                <a:lnTo>
                  <a:pt x="8943778" y="4033608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7" name="object 7"/>
          <p:cNvSpPr txBox="1"/>
          <p:nvPr/>
        </p:nvSpPr>
        <p:spPr>
          <a:xfrm>
            <a:off x="586168" y="2205144"/>
            <a:ext cx="8270114" cy="4370070"/>
          </a:xfrm>
          <a:prstGeom prst="rect">
            <a:avLst/>
          </a:prstGeom>
          <a:ln w="3175">
            <a:solidFill>
              <a:srgbClr val="E6E6E6"/>
            </a:solidFill>
          </a:ln>
        </p:spPr>
        <p:txBody>
          <a:bodyPr vert="horz" wrap="square" lIns="0" tIns="187303" rIns="0" bIns="0" rtlCol="0">
            <a:spAutoFit/>
          </a:bodyPr>
          <a:lstStyle/>
          <a:p>
            <a:pPr marL="419100" marR="1316990" indent="-262255">
              <a:lnSpc>
                <a:spcPct val="132000"/>
              </a:lnSpc>
              <a:spcBef>
                <a:spcPts val="159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function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95" dirty="0">
                <a:latin typeface="Arial MT"/>
                <a:cs typeface="Arial MT"/>
              </a:rPr>
              <a:t>T</a:t>
            </a:r>
            <a:r>
              <a:rPr sz="1340" spc="95" dirty="0">
                <a:latin typeface="Arial MT"/>
                <a:cs typeface="Arial MT"/>
              </a:rPr>
              <a:t>REE</a:t>
            </a:r>
            <a:r>
              <a:rPr sz="1710" spc="95" dirty="0">
                <a:latin typeface="Arial MT"/>
                <a:cs typeface="Arial MT"/>
              </a:rPr>
              <a:t>-S</a:t>
            </a:r>
            <a:r>
              <a:rPr sz="1340" spc="95" dirty="0">
                <a:latin typeface="Arial MT"/>
                <a:cs typeface="Arial MT"/>
              </a:rPr>
              <a:t>EARCH</a:t>
            </a:r>
            <a:r>
              <a:rPr sz="1710" spc="95" dirty="0">
                <a:latin typeface="Arial MT"/>
                <a:cs typeface="Arial MT"/>
              </a:rPr>
              <a:t>(</a:t>
            </a:r>
            <a:r>
              <a:rPr sz="1710" spc="-195" dirty="0">
                <a:latin typeface="Arial MT"/>
                <a:cs typeface="Arial MT"/>
              </a:rPr>
              <a:t> </a:t>
            </a:r>
            <a:r>
              <a:rPr sz="1710" i="1" spc="-10" dirty="0">
                <a:latin typeface="Arial" panose="020B0604020202020204"/>
                <a:cs typeface="Arial" panose="020B0604020202020204"/>
              </a:rPr>
              <a:t>problem,</a:t>
            </a:r>
            <a:r>
              <a:rPr sz="1710" i="1" spc="-235" dirty="0">
                <a:latin typeface="Arial" panose="020B0604020202020204"/>
                <a:cs typeface="Arial" panose="020B0604020202020204"/>
              </a:rPr>
              <a:t> </a:t>
            </a:r>
            <a:r>
              <a:rPr sz="1710" i="1" spc="-5" dirty="0">
                <a:latin typeface="Arial" panose="020B0604020202020204"/>
                <a:cs typeface="Arial" panose="020B0604020202020204"/>
              </a:rPr>
              <a:t>strategy</a:t>
            </a:r>
            <a:r>
              <a:rPr sz="1710" spc="-5" dirty="0">
                <a:latin typeface="Arial MT"/>
                <a:cs typeface="Arial MT"/>
              </a:rPr>
              <a:t>)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returns</a:t>
            </a:r>
            <a:r>
              <a:rPr sz="1710" b="1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5" dirty="0">
                <a:latin typeface="Arial MT"/>
                <a:cs typeface="Arial MT"/>
              </a:rPr>
              <a:t>a</a:t>
            </a:r>
            <a:r>
              <a:rPr sz="1710" spc="-5" dirty="0">
                <a:latin typeface="Arial MT"/>
                <a:cs typeface="Arial MT"/>
              </a:rPr>
              <a:t> solution</a:t>
            </a:r>
            <a:r>
              <a:rPr sz="1710" spc="4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or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failure </a:t>
            </a:r>
            <a:r>
              <a:rPr sz="1710" spc="-500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initialize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search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tree using the</a:t>
            </a:r>
            <a:r>
              <a:rPr sz="1710" spc="5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initial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state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of </a:t>
            </a:r>
            <a:r>
              <a:rPr sz="1710" i="1" spc="-10" dirty="0">
                <a:latin typeface="Arial" panose="020B0604020202020204"/>
                <a:cs typeface="Arial" panose="020B0604020202020204"/>
              </a:rPr>
              <a:t>problem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419100">
              <a:lnSpc>
                <a:spcPct val="100000"/>
              </a:lnSpc>
              <a:spcBef>
                <a:spcPts val="7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loop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682625" marR="2089150">
              <a:lnSpc>
                <a:spcPct val="132000"/>
              </a:lnSpc>
            </a:pPr>
            <a:r>
              <a:rPr sz="1710" b="1" dirty="0">
                <a:latin typeface="Arial" panose="020B0604020202020204"/>
                <a:cs typeface="Arial" panose="020B0604020202020204"/>
              </a:rPr>
              <a:t>if </a:t>
            </a:r>
            <a:r>
              <a:rPr sz="1710" dirty="0">
                <a:latin typeface="Arial MT"/>
                <a:cs typeface="Arial MT"/>
              </a:rPr>
              <a:t>there</a:t>
            </a:r>
            <a:r>
              <a:rPr sz="1710" spc="-1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are no</a:t>
            </a:r>
            <a:r>
              <a:rPr sz="1710" spc="-5" dirty="0">
                <a:latin typeface="Arial MT"/>
                <a:cs typeface="Arial MT"/>
              </a:rPr>
              <a:t> candidates</a:t>
            </a:r>
            <a:r>
              <a:rPr sz="1710" spc="50" dirty="0">
                <a:latin typeface="Arial MT"/>
                <a:cs typeface="Arial MT"/>
              </a:rPr>
              <a:t> </a:t>
            </a:r>
            <a:r>
              <a:rPr sz="1710" spc="-20" dirty="0">
                <a:latin typeface="Arial MT"/>
                <a:cs typeface="Arial MT"/>
              </a:rPr>
              <a:t>for</a:t>
            </a:r>
            <a:r>
              <a:rPr sz="1710" dirty="0">
                <a:latin typeface="Arial MT"/>
                <a:cs typeface="Arial MT"/>
              </a:rPr>
              <a:t> </a:t>
            </a:r>
            <a:r>
              <a:rPr sz="1710" spc="-15" dirty="0">
                <a:latin typeface="Arial MT"/>
                <a:cs typeface="Arial MT"/>
              </a:rPr>
              <a:t>expansion</a:t>
            </a:r>
            <a:r>
              <a:rPr sz="1710" spc="45" dirty="0">
                <a:latin typeface="Arial MT"/>
                <a:cs typeface="Arial MT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then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-10" dirty="0">
                <a:latin typeface="Arial MT"/>
                <a:cs typeface="Arial MT"/>
              </a:rPr>
              <a:t>failure </a:t>
            </a:r>
            <a:r>
              <a:rPr sz="1710" spc="-49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choose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spc="5" dirty="0">
                <a:latin typeface="Arial MT"/>
                <a:cs typeface="Arial MT"/>
              </a:rPr>
              <a:t>a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leaf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node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spc="-20" dirty="0">
                <a:latin typeface="Arial MT"/>
                <a:cs typeface="Arial MT"/>
              </a:rPr>
              <a:t>for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spc="-15" dirty="0">
                <a:latin typeface="Arial MT"/>
                <a:cs typeface="Arial MT"/>
              </a:rPr>
              <a:t>expansion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according</a:t>
            </a:r>
            <a:r>
              <a:rPr sz="1710" spc="2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to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i="1" spc="-5" dirty="0">
                <a:latin typeface="Arial" panose="020B0604020202020204"/>
                <a:cs typeface="Arial" panose="020B0604020202020204"/>
              </a:rPr>
              <a:t>strategy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944880" marR="4331335" indent="-262255">
              <a:lnSpc>
                <a:spcPct val="131000"/>
              </a:lnSpc>
              <a:spcBef>
                <a:spcPts val="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if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-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node </a:t>
            </a:r>
            <a:r>
              <a:rPr sz="1710" spc="-5" dirty="0">
                <a:latin typeface="Arial MT"/>
                <a:cs typeface="Arial MT"/>
              </a:rPr>
              <a:t>contains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spc="5" dirty="0">
                <a:latin typeface="Arial MT"/>
                <a:cs typeface="Arial MT"/>
              </a:rPr>
              <a:t>a</a:t>
            </a:r>
            <a:r>
              <a:rPr sz="1710" spc="-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goal</a:t>
            </a:r>
            <a:r>
              <a:rPr sz="1710" spc="-5" dirty="0">
                <a:latin typeface="Arial MT"/>
                <a:cs typeface="Arial MT"/>
              </a:rPr>
              <a:t> state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then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-1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corresponding</a:t>
            </a:r>
            <a:r>
              <a:rPr sz="1710" spc="50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solution</a:t>
            </a:r>
            <a:endParaRPr sz="1710">
              <a:latin typeface="Arial MT"/>
              <a:cs typeface="Arial MT"/>
            </a:endParaRPr>
          </a:p>
          <a:p>
            <a:pPr marL="682625">
              <a:lnSpc>
                <a:spcPct val="100000"/>
              </a:lnSpc>
              <a:spcBef>
                <a:spcPts val="71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else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944880">
              <a:lnSpc>
                <a:spcPct val="100000"/>
              </a:lnSpc>
              <a:spcBef>
                <a:spcPts val="705"/>
              </a:spcBef>
            </a:pPr>
            <a:r>
              <a:rPr sz="1710" spc="-15" dirty="0">
                <a:latin typeface="Arial MT"/>
                <a:cs typeface="Arial MT"/>
              </a:rPr>
              <a:t>expand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node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and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add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resulting</a:t>
            </a:r>
            <a:r>
              <a:rPr sz="1710" spc="-5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nodes</a:t>
            </a:r>
            <a:r>
              <a:rPr sz="1710" spc="2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to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the</a:t>
            </a:r>
            <a:r>
              <a:rPr sz="1710" spc="-5" dirty="0">
                <a:latin typeface="Arial MT"/>
                <a:cs typeface="Arial MT"/>
              </a:rPr>
              <a:t> search</a:t>
            </a:r>
            <a:r>
              <a:rPr sz="1710" spc="2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tree</a:t>
            </a:r>
            <a:endParaRPr sz="1710">
              <a:latin typeface="Arial MT"/>
              <a:cs typeface="Arial MT"/>
            </a:endParaRPr>
          </a:p>
          <a:p>
            <a:pPr marL="419100">
              <a:lnSpc>
                <a:spcPct val="100000"/>
              </a:lnSpc>
              <a:spcBef>
                <a:spcPts val="7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end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553200" y="6227445"/>
            <a:ext cx="1905000" cy="401955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95" dirty="0"/>
              <a:t>B. </a:t>
            </a:r>
            <a:r>
              <a:rPr sz="1295" spc="10" dirty="0"/>
              <a:t>Beckert:</a:t>
            </a:r>
            <a:r>
              <a:rPr sz="1295" spc="65" dirty="0"/>
              <a:t> </a:t>
            </a:r>
            <a:r>
              <a:rPr sz="1295" spc="10" dirty="0"/>
              <a:t>Einführung </a:t>
            </a:r>
            <a:r>
              <a:rPr sz="1295" spc="5" dirty="0"/>
              <a:t>in</a:t>
            </a:r>
            <a:r>
              <a:rPr sz="1295" spc="-10" dirty="0"/>
              <a:t> </a:t>
            </a:r>
            <a:r>
              <a:rPr sz="1295" spc="5" dirty="0"/>
              <a:t>die</a:t>
            </a:r>
            <a:r>
              <a:rPr sz="1295" spc="10" dirty="0"/>
              <a:t> KI</a:t>
            </a:r>
            <a:r>
              <a:rPr sz="1295" spc="5" dirty="0"/>
              <a:t> / </a:t>
            </a:r>
            <a:r>
              <a:rPr sz="1295" spc="10" dirty="0"/>
              <a:t>KI</a:t>
            </a:r>
            <a:r>
              <a:rPr sz="1295" dirty="0"/>
              <a:t> </a:t>
            </a:r>
            <a:r>
              <a:rPr sz="1295" spc="10" dirty="0"/>
              <a:t>für</a:t>
            </a:r>
            <a:r>
              <a:rPr sz="1295" spc="-5" dirty="0"/>
              <a:t> </a:t>
            </a:r>
            <a:r>
              <a:rPr sz="1295" spc="15" dirty="0"/>
              <a:t>IM</a:t>
            </a:r>
            <a:r>
              <a:rPr sz="1295" spc="5" dirty="0"/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p.15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171238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Tree</a:t>
            </a:r>
            <a:r>
              <a:rPr spc="-40" dirty="0"/>
              <a:t> </a:t>
            </a:r>
            <a:r>
              <a:rPr spc="-10" dirty="0"/>
              <a:t>search:</a:t>
            </a:r>
            <a:r>
              <a:rPr spc="105" dirty="0"/>
              <a:t> </a:t>
            </a:r>
            <a:r>
              <a:rPr dirty="0"/>
              <a:t>Example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692924" y="4250601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58"/>
                </a:moveTo>
                <a:lnTo>
                  <a:pt x="871484" y="161630"/>
                </a:lnTo>
                <a:lnTo>
                  <a:pt x="826759" y="109039"/>
                </a:lnTo>
                <a:lnTo>
                  <a:pt x="794889" y="85625"/>
                </a:lnTo>
                <a:lnTo>
                  <a:pt x="757386" y="64481"/>
                </a:lnTo>
                <a:lnTo>
                  <a:pt x="714778" y="45872"/>
                </a:lnTo>
                <a:lnTo>
                  <a:pt x="667594" y="30057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7"/>
                </a:lnTo>
                <a:lnTo>
                  <a:pt x="172557" y="45872"/>
                </a:lnTo>
                <a:lnTo>
                  <a:pt x="129949" y="64481"/>
                </a:lnTo>
                <a:lnTo>
                  <a:pt x="92445" y="85625"/>
                </a:lnTo>
                <a:lnTo>
                  <a:pt x="60574" y="109039"/>
                </a:lnTo>
                <a:lnTo>
                  <a:pt x="15848" y="161630"/>
                </a:lnTo>
                <a:lnTo>
                  <a:pt x="0" y="220158"/>
                </a:lnTo>
                <a:lnTo>
                  <a:pt x="4050" y="250029"/>
                </a:lnTo>
                <a:lnTo>
                  <a:pt x="34866" y="305846"/>
                </a:lnTo>
                <a:lnTo>
                  <a:pt x="92445" y="354679"/>
                </a:lnTo>
                <a:lnTo>
                  <a:pt x="129949" y="375821"/>
                </a:lnTo>
                <a:lnTo>
                  <a:pt x="172557" y="394430"/>
                </a:lnTo>
                <a:lnTo>
                  <a:pt x="219742" y="410244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4"/>
                </a:lnTo>
                <a:lnTo>
                  <a:pt x="714778" y="394430"/>
                </a:lnTo>
                <a:lnTo>
                  <a:pt x="757386" y="375821"/>
                </a:lnTo>
                <a:lnTo>
                  <a:pt x="794889" y="354679"/>
                </a:lnTo>
                <a:lnTo>
                  <a:pt x="826759" y="331266"/>
                </a:lnTo>
                <a:lnTo>
                  <a:pt x="871484" y="278679"/>
                </a:lnTo>
                <a:lnTo>
                  <a:pt x="887332" y="220158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4" name="object 4"/>
          <p:cNvSpPr txBox="1"/>
          <p:nvPr/>
        </p:nvSpPr>
        <p:spPr>
          <a:xfrm>
            <a:off x="3732998" y="4287051"/>
            <a:ext cx="709286" cy="27813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10" spc="-500" dirty="0">
                <a:solidFill>
                  <a:srgbClr val="00FF00"/>
                </a:solidFill>
                <a:latin typeface="Arial MT"/>
                <a:cs typeface="Arial MT"/>
              </a:rPr>
              <a:t>Rimnicu</a:t>
            </a:r>
            <a:r>
              <a:rPr sz="1710" spc="-27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10" spc="-440" dirty="0">
                <a:solidFill>
                  <a:srgbClr val="00FF00"/>
                </a:solidFill>
                <a:latin typeface="Arial MT"/>
                <a:cs typeface="Arial MT"/>
              </a:rPr>
              <a:t>Vilcea</a:t>
            </a:r>
            <a:endParaRPr sz="171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0302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6" name="object 6"/>
          <p:cNvSpPr txBox="1"/>
          <p:nvPr/>
        </p:nvSpPr>
        <p:spPr>
          <a:xfrm>
            <a:off x="6048865" y="4255438"/>
            <a:ext cx="375781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30" dirty="0">
                <a:solidFill>
                  <a:srgbClr val="00FF00"/>
                </a:solidFill>
                <a:latin typeface="Arial MT"/>
                <a:cs typeface="Arial MT"/>
              </a:rPr>
              <a:t>Lugoj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54311" y="2913111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8" name="object 8"/>
          <p:cNvSpPr txBox="1"/>
          <p:nvPr/>
        </p:nvSpPr>
        <p:spPr>
          <a:xfrm>
            <a:off x="7636879" y="2932279"/>
            <a:ext cx="431561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15" dirty="0">
                <a:solidFill>
                  <a:srgbClr val="00FF00"/>
                </a:solidFill>
                <a:latin typeface="Arial MT"/>
                <a:cs typeface="Arial MT"/>
              </a:rPr>
              <a:t>Zerind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92938" y="2913111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30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2" y="2009"/>
                </a:lnTo>
                <a:lnTo>
                  <a:pt x="325721" y="7864"/>
                </a:lnTo>
                <a:lnTo>
                  <a:pt x="270969" y="17300"/>
                </a:lnTo>
                <a:lnTo>
                  <a:pt x="219737" y="30056"/>
                </a:lnTo>
                <a:lnTo>
                  <a:pt x="172553" y="45870"/>
                </a:lnTo>
                <a:lnTo>
                  <a:pt x="129945" y="64479"/>
                </a:lnTo>
                <a:lnTo>
                  <a:pt x="92442" y="85621"/>
                </a:lnTo>
                <a:lnTo>
                  <a:pt x="60572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5" y="305839"/>
                </a:lnTo>
                <a:lnTo>
                  <a:pt x="92442" y="354675"/>
                </a:lnTo>
                <a:lnTo>
                  <a:pt x="129945" y="375819"/>
                </a:lnTo>
                <a:lnTo>
                  <a:pt x="172553" y="394429"/>
                </a:lnTo>
                <a:lnTo>
                  <a:pt x="219737" y="410243"/>
                </a:lnTo>
                <a:lnTo>
                  <a:pt x="270969" y="423000"/>
                </a:lnTo>
                <a:lnTo>
                  <a:pt x="325721" y="432437"/>
                </a:lnTo>
                <a:lnTo>
                  <a:pt x="383462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0" name="object 10"/>
          <p:cNvSpPr txBox="1"/>
          <p:nvPr/>
        </p:nvSpPr>
        <p:spPr>
          <a:xfrm>
            <a:off x="2429485" y="2932302"/>
            <a:ext cx="34407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390" dirty="0">
                <a:solidFill>
                  <a:srgbClr val="00FF00"/>
                </a:solidFill>
                <a:latin typeface="Arial MT"/>
                <a:cs typeface="Arial MT"/>
              </a:rPr>
              <a:t>Sibiu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8318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30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2" y="2009"/>
                </a:lnTo>
                <a:lnTo>
                  <a:pt x="325721" y="7864"/>
                </a:lnTo>
                <a:lnTo>
                  <a:pt x="270969" y="17300"/>
                </a:lnTo>
                <a:lnTo>
                  <a:pt x="219737" y="30056"/>
                </a:lnTo>
                <a:lnTo>
                  <a:pt x="172553" y="45870"/>
                </a:lnTo>
                <a:lnTo>
                  <a:pt x="129945" y="64479"/>
                </a:lnTo>
                <a:lnTo>
                  <a:pt x="92442" y="85621"/>
                </a:lnTo>
                <a:lnTo>
                  <a:pt x="60572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5" y="305839"/>
                </a:lnTo>
                <a:lnTo>
                  <a:pt x="92442" y="354675"/>
                </a:lnTo>
                <a:lnTo>
                  <a:pt x="129945" y="375819"/>
                </a:lnTo>
                <a:lnTo>
                  <a:pt x="172553" y="394429"/>
                </a:lnTo>
                <a:lnTo>
                  <a:pt x="219737" y="410243"/>
                </a:lnTo>
                <a:lnTo>
                  <a:pt x="270969" y="423000"/>
                </a:lnTo>
                <a:lnTo>
                  <a:pt x="325721" y="432437"/>
                </a:lnTo>
                <a:lnTo>
                  <a:pt x="383462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2" name="object 12"/>
          <p:cNvSpPr txBox="1"/>
          <p:nvPr/>
        </p:nvSpPr>
        <p:spPr>
          <a:xfrm>
            <a:off x="920866" y="4255438"/>
            <a:ext cx="32763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65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92148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30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4" name="object 14"/>
          <p:cNvSpPr txBox="1"/>
          <p:nvPr/>
        </p:nvSpPr>
        <p:spPr>
          <a:xfrm>
            <a:off x="1820755" y="4255438"/>
            <a:ext cx="551928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59" dirty="0">
                <a:solidFill>
                  <a:srgbClr val="00FF00"/>
                </a:solidFill>
                <a:latin typeface="Arial MT"/>
                <a:cs typeface="Arial MT"/>
              </a:rPr>
              <a:t>Fagaras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80524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6" name="object 16"/>
          <p:cNvSpPr txBox="1"/>
          <p:nvPr/>
        </p:nvSpPr>
        <p:spPr>
          <a:xfrm>
            <a:off x="2833109" y="4255438"/>
            <a:ext cx="503781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90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13812" y="2913111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4" y="2009"/>
                </a:lnTo>
                <a:lnTo>
                  <a:pt x="325724" y="7864"/>
                </a:lnTo>
                <a:lnTo>
                  <a:pt x="270973" y="17300"/>
                </a:lnTo>
                <a:lnTo>
                  <a:pt x="219742" y="30056"/>
                </a:lnTo>
                <a:lnTo>
                  <a:pt x="172557" y="45870"/>
                </a:lnTo>
                <a:lnTo>
                  <a:pt x="129949" y="64479"/>
                </a:lnTo>
                <a:lnTo>
                  <a:pt x="92445" y="85621"/>
                </a:lnTo>
                <a:lnTo>
                  <a:pt x="60574" y="109034"/>
                </a:lnTo>
                <a:lnTo>
                  <a:pt x="15848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6" y="305839"/>
                </a:lnTo>
                <a:lnTo>
                  <a:pt x="92445" y="354675"/>
                </a:lnTo>
                <a:lnTo>
                  <a:pt x="129949" y="375819"/>
                </a:lnTo>
                <a:lnTo>
                  <a:pt x="172557" y="394429"/>
                </a:lnTo>
                <a:lnTo>
                  <a:pt x="219742" y="410243"/>
                </a:lnTo>
                <a:lnTo>
                  <a:pt x="270973" y="423000"/>
                </a:lnTo>
                <a:lnTo>
                  <a:pt x="325724" y="432437"/>
                </a:lnTo>
                <a:lnTo>
                  <a:pt x="383464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8" name="object 18"/>
          <p:cNvSpPr txBox="1"/>
          <p:nvPr/>
        </p:nvSpPr>
        <p:spPr>
          <a:xfrm>
            <a:off x="5400420" y="2932279"/>
            <a:ext cx="655855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30" dirty="0">
                <a:solidFill>
                  <a:srgbClr val="00FF00"/>
                </a:solidFill>
                <a:latin typeface="Arial MT"/>
                <a:cs typeface="Arial MT"/>
              </a:rPr>
              <a:t>Timisoara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90712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4" y="161621"/>
                </a:lnTo>
                <a:lnTo>
                  <a:pt x="826759" y="109034"/>
                </a:lnTo>
                <a:lnTo>
                  <a:pt x="794889" y="85621"/>
                </a:lnTo>
                <a:lnTo>
                  <a:pt x="757386" y="64479"/>
                </a:lnTo>
                <a:lnTo>
                  <a:pt x="714778" y="45870"/>
                </a:lnTo>
                <a:lnTo>
                  <a:pt x="667594" y="30056"/>
                </a:lnTo>
                <a:lnTo>
                  <a:pt x="616362" y="17300"/>
                </a:lnTo>
                <a:lnTo>
                  <a:pt x="561611" y="7864"/>
                </a:lnTo>
                <a:lnTo>
                  <a:pt x="503869" y="2009"/>
                </a:lnTo>
                <a:lnTo>
                  <a:pt x="443666" y="0"/>
                </a:lnTo>
                <a:lnTo>
                  <a:pt x="383462" y="2009"/>
                </a:lnTo>
                <a:lnTo>
                  <a:pt x="325721" y="7864"/>
                </a:lnTo>
                <a:lnTo>
                  <a:pt x="270969" y="17300"/>
                </a:lnTo>
                <a:lnTo>
                  <a:pt x="219737" y="30056"/>
                </a:lnTo>
                <a:lnTo>
                  <a:pt x="172553" y="45870"/>
                </a:lnTo>
                <a:lnTo>
                  <a:pt x="129945" y="64479"/>
                </a:lnTo>
                <a:lnTo>
                  <a:pt x="92442" y="85621"/>
                </a:lnTo>
                <a:lnTo>
                  <a:pt x="60572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5" y="305839"/>
                </a:lnTo>
                <a:lnTo>
                  <a:pt x="92442" y="354675"/>
                </a:lnTo>
                <a:lnTo>
                  <a:pt x="129945" y="375819"/>
                </a:lnTo>
                <a:lnTo>
                  <a:pt x="172553" y="394429"/>
                </a:lnTo>
                <a:lnTo>
                  <a:pt x="219737" y="410243"/>
                </a:lnTo>
                <a:lnTo>
                  <a:pt x="270969" y="423000"/>
                </a:lnTo>
                <a:lnTo>
                  <a:pt x="325721" y="432437"/>
                </a:lnTo>
                <a:lnTo>
                  <a:pt x="383462" y="438291"/>
                </a:lnTo>
                <a:lnTo>
                  <a:pt x="443666" y="440301"/>
                </a:lnTo>
                <a:lnTo>
                  <a:pt x="503869" y="438291"/>
                </a:lnTo>
                <a:lnTo>
                  <a:pt x="561611" y="432437"/>
                </a:lnTo>
                <a:lnTo>
                  <a:pt x="616362" y="423000"/>
                </a:lnTo>
                <a:lnTo>
                  <a:pt x="667594" y="410243"/>
                </a:lnTo>
                <a:lnTo>
                  <a:pt x="714778" y="394429"/>
                </a:lnTo>
                <a:lnTo>
                  <a:pt x="757386" y="375819"/>
                </a:lnTo>
                <a:lnTo>
                  <a:pt x="794889" y="354675"/>
                </a:lnTo>
                <a:lnTo>
                  <a:pt x="826759" y="331261"/>
                </a:lnTo>
                <a:lnTo>
                  <a:pt x="871484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20" name="object 20"/>
          <p:cNvSpPr txBox="1"/>
          <p:nvPr/>
        </p:nvSpPr>
        <p:spPr>
          <a:xfrm>
            <a:off x="7233267" y="4255438"/>
            <a:ext cx="32763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65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33646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332" y="220142"/>
                </a:moveTo>
                <a:lnTo>
                  <a:pt x="871483" y="161621"/>
                </a:lnTo>
                <a:lnTo>
                  <a:pt x="826757" y="109034"/>
                </a:lnTo>
                <a:lnTo>
                  <a:pt x="794887" y="85621"/>
                </a:lnTo>
                <a:lnTo>
                  <a:pt x="757383" y="64479"/>
                </a:lnTo>
                <a:lnTo>
                  <a:pt x="714774" y="45870"/>
                </a:lnTo>
                <a:lnTo>
                  <a:pt x="667590" y="30056"/>
                </a:lnTo>
                <a:lnTo>
                  <a:pt x="616358" y="17300"/>
                </a:lnTo>
                <a:lnTo>
                  <a:pt x="561608" y="7864"/>
                </a:lnTo>
                <a:lnTo>
                  <a:pt x="503867" y="2009"/>
                </a:lnTo>
                <a:lnTo>
                  <a:pt x="443666" y="0"/>
                </a:lnTo>
                <a:lnTo>
                  <a:pt x="383462" y="2009"/>
                </a:lnTo>
                <a:lnTo>
                  <a:pt x="325721" y="7864"/>
                </a:lnTo>
                <a:lnTo>
                  <a:pt x="270969" y="17300"/>
                </a:lnTo>
                <a:lnTo>
                  <a:pt x="219737" y="30056"/>
                </a:lnTo>
                <a:lnTo>
                  <a:pt x="172553" y="45870"/>
                </a:lnTo>
                <a:lnTo>
                  <a:pt x="129945" y="64479"/>
                </a:lnTo>
                <a:lnTo>
                  <a:pt x="92442" y="85621"/>
                </a:lnTo>
                <a:lnTo>
                  <a:pt x="60572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5" y="305839"/>
                </a:lnTo>
                <a:lnTo>
                  <a:pt x="92442" y="354675"/>
                </a:lnTo>
                <a:lnTo>
                  <a:pt x="129945" y="375819"/>
                </a:lnTo>
                <a:lnTo>
                  <a:pt x="172553" y="394429"/>
                </a:lnTo>
                <a:lnTo>
                  <a:pt x="219737" y="410243"/>
                </a:lnTo>
                <a:lnTo>
                  <a:pt x="270969" y="423000"/>
                </a:lnTo>
                <a:lnTo>
                  <a:pt x="325721" y="432437"/>
                </a:lnTo>
                <a:lnTo>
                  <a:pt x="383462" y="438291"/>
                </a:lnTo>
                <a:lnTo>
                  <a:pt x="443666" y="440301"/>
                </a:lnTo>
                <a:lnTo>
                  <a:pt x="503867" y="438291"/>
                </a:lnTo>
                <a:lnTo>
                  <a:pt x="561608" y="432437"/>
                </a:lnTo>
                <a:lnTo>
                  <a:pt x="616358" y="423000"/>
                </a:lnTo>
                <a:lnTo>
                  <a:pt x="667590" y="410243"/>
                </a:lnTo>
                <a:lnTo>
                  <a:pt x="714774" y="394429"/>
                </a:lnTo>
                <a:lnTo>
                  <a:pt x="757383" y="375819"/>
                </a:lnTo>
                <a:lnTo>
                  <a:pt x="794887" y="354675"/>
                </a:lnTo>
                <a:lnTo>
                  <a:pt x="826757" y="331261"/>
                </a:lnTo>
                <a:lnTo>
                  <a:pt x="871483" y="278670"/>
                </a:lnTo>
                <a:lnTo>
                  <a:pt x="887332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22" name="object 22"/>
          <p:cNvSpPr txBox="1"/>
          <p:nvPr/>
        </p:nvSpPr>
        <p:spPr>
          <a:xfrm>
            <a:off x="5076192" y="4255438"/>
            <a:ext cx="32763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65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73947" y="4236258"/>
            <a:ext cx="820846" cy="407487"/>
          </a:xfrm>
          <a:custGeom>
            <a:avLst/>
            <a:gdLst/>
            <a:ahLst/>
            <a:cxnLst/>
            <a:rect l="l" t="t" r="r" b="b"/>
            <a:pathLst>
              <a:path w="887729" h="440689">
                <a:moveTo>
                  <a:pt x="887285" y="220142"/>
                </a:moveTo>
                <a:lnTo>
                  <a:pt x="871441" y="161621"/>
                </a:lnTo>
                <a:lnTo>
                  <a:pt x="826725" y="109034"/>
                </a:lnTo>
                <a:lnTo>
                  <a:pt x="794860" y="85621"/>
                </a:lnTo>
                <a:lnTo>
                  <a:pt x="757362" y="64479"/>
                </a:lnTo>
                <a:lnTo>
                  <a:pt x="714757" y="45870"/>
                </a:lnTo>
                <a:lnTo>
                  <a:pt x="667575" y="30056"/>
                </a:lnTo>
                <a:lnTo>
                  <a:pt x="616343" y="17300"/>
                </a:lnTo>
                <a:lnTo>
                  <a:pt x="561589" y="7864"/>
                </a:lnTo>
                <a:lnTo>
                  <a:pt x="503841" y="2009"/>
                </a:lnTo>
                <a:lnTo>
                  <a:pt x="443628" y="0"/>
                </a:lnTo>
                <a:lnTo>
                  <a:pt x="383433" y="2009"/>
                </a:lnTo>
                <a:lnTo>
                  <a:pt x="325699" y="7864"/>
                </a:lnTo>
                <a:lnTo>
                  <a:pt x="270954" y="17300"/>
                </a:lnTo>
                <a:lnTo>
                  <a:pt x="219726" y="30056"/>
                </a:lnTo>
                <a:lnTo>
                  <a:pt x="172546" y="45870"/>
                </a:lnTo>
                <a:lnTo>
                  <a:pt x="129940" y="64479"/>
                </a:lnTo>
                <a:lnTo>
                  <a:pt x="92439" y="85621"/>
                </a:lnTo>
                <a:lnTo>
                  <a:pt x="60571" y="109034"/>
                </a:lnTo>
                <a:lnTo>
                  <a:pt x="15847" y="161621"/>
                </a:lnTo>
                <a:lnTo>
                  <a:pt x="0" y="220142"/>
                </a:lnTo>
                <a:lnTo>
                  <a:pt x="4050" y="250017"/>
                </a:lnTo>
                <a:lnTo>
                  <a:pt x="34864" y="305839"/>
                </a:lnTo>
                <a:lnTo>
                  <a:pt x="92439" y="354675"/>
                </a:lnTo>
                <a:lnTo>
                  <a:pt x="129940" y="375819"/>
                </a:lnTo>
                <a:lnTo>
                  <a:pt x="172546" y="394429"/>
                </a:lnTo>
                <a:lnTo>
                  <a:pt x="219726" y="410243"/>
                </a:lnTo>
                <a:lnTo>
                  <a:pt x="270954" y="423000"/>
                </a:lnTo>
                <a:lnTo>
                  <a:pt x="325699" y="432437"/>
                </a:lnTo>
                <a:lnTo>
                  <a:pt x="383433" y="438291"/>
                </a:lnTo>
                <a:lnTo>
                  <a:pt x="443628" y="440301"/>
                </a:lnTo>
                <a:lnTo>
                  <a:pt x="503841" y="438291"/>
                </a:lnTo>
                <a:lnTo>
                  <a:pt x="561589" y="432437"/>
                </a:lnTo>
                <a:lnTo>
                  <a:pt x="616343" y="423000"/>
                </a:lnTo>
                <a:lnTo>
                  <a:pt x="667575" y="410243"/>
                </a:lnTo>
                <a:lnTo>
                  <a:pt x="714757" y="394429"/>
                </a:lnTo>
                <a:lnTo>
                  <a:pt x="757362" y="375819"/>
                </a:lnTo>
                <a:lnTo>
                  <a:pt x="794860" y="354675"/>
                </a:lnTo>
                <a:lnTo>
                  <a:pt x="826725" y="331261"/>
                </a:lnTo>
                <a:lnTo>
                  <a:pt x="871441" y="278670"/>
                </a:lnTo>
                <a:lnTo>
                  <a:pt x="887285" y="220142"/>
                </a:lnTo>
                <a:close/>
              </a:path>
            </a:pathLst>
          </a:custGeom>
          <a:ln w="20355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24" name="object 24"/>
          <p:cNvSpPr txBox="1"/>
          <p:nvPr/>
        </p:nvSpPr>
        <p:spPr>
          <a:xfrm>
            <a:off x="8126522" y="4255438"/>
            <a:ext cx="503781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90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94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24879" y="1570124"/>
            <a:ext cx="7951874" cy="3441330"/>
            <a:chOff x="665410" y="1698060"/>
            <a:chExt cx="8599805" cy="3721735"/>
          </a:xfrm>
        </p:grpSpPr>
        <p:sp>
          <p:nvSpPr>
            <p:cNvPr id="26" name="object 26"/>
            <p:cNvSpPr/>
            <p:nvPr/>
          </p:nvSpPr>
          <p:spPr>
            <a:xfrm>
              <a:off x="675388" y="2168248"/>
              <a:ext cx="8580120" cy="3241675"/>
            </a:xfrm>
            <a:custGeom>
              <a:avLst/>
              <a:gdLst/>
              <a:ahLst/>
              <a:cxnLst/>
              <a:rect l="l" t="t" r="r" b="b"/>
              <a:pathLst>
                <a:path w="8580120" h="3241675">
                  <a:moveTo>
                    <a:pt x="2025126" y="978446"/>
                  </a:moveTo>
                  <a:lnTo>
                    <a:pt x="4665653" y="0"/>
                  </a:lnTo>
                </a:path>
                <a:path w="8580120" h="3241675">
                  <a:moveTo>
                    <a:pt x="4665653" y="0"/>
                  </a:moveTo>
                  <a:lnTo>
                    <a:pt x="5409866" y="978446"/>
                  </a:lnTo>
                </a:path>
                <a:path w="8580120" h="3241675">
                  <a:moveTo>
                    <a:pt x="4665653" y="0"/>
                  </a:moveTo>
                  <a:lnTo>
                    <a:pt x="7699762" y="978446"/>
                  </a:lnTo>
                </a:path>
                <a:path w="8580120" h="3241675">
                  <a:moveTo>
                    <a:pt x="2025126" y="1430958"/>
                  </a:moveTo>
                  <a:lnTo>
                    <a:pt x="393581" y="2409405"/>
                  </a:lnTo>
                </a:path>
                <a:path w="8580120" h="3241675">
                  <a:moveTo>
                    <a:pt x="2025126" y="1430958"/>
                  </a:moveTo>
                  <a:lnTo>
                    <a:pt x="1495588" y="2409405"/>
                  </a:lnTo>
                </a:path>
                <a:path w="8580120" h="3241675">
                  <a:moveTo>
                    <a:pt x="2025126" y="1430958"/>
                  </a:moveTo>
                  <a:lnTo>
                    <a:pt x="2547501" y="2409405"/>
                  </a:lnTo>
                </a:path>
                <a:path w="8580120" h="3241675">
                  <a:moveTo>
                    <a:pt x="2025126" y="1430958"/>
                  </a:moveTo>
                  <a:lnTo>
                    <a:pt x="3649518" y="2409405"/>
                  </a:lnTo>
                </a:path>
                <a:path w="8580120" h="3241675">
                  <a:moveTo>
                    <a:pt x="5409866" y="1430958"/>
                  </a:moveTo>
                  <a:lnTo>
                    <a:pt x="4880328" y="2409405"/>
                  </a:lnTo>
                </a:path>
                <a:path w="8580120" h="3241675">
                  <a:moveTo>
                    <a:pt x="5409866" y="1430958"/>
                  </a:moveTo>
                  <a:lnTo>
                    <a:pt x="5939395" y="2409405"/>
                  </a:lnTo>
                </a:path>
                <a:path w="8580120" h="3241675">
                  <a:moveTo>
                    <a:pt x="7699752" y="1430958"/>
                  </a:moveTo>
                  <a:lnTo>
                    <a:pt x="7213145" y="2409405"/>
                  </a:lnTo>
                </a:path>
                <a:path w="8580120" h="3241675">
                  <a:moveTo>
                    <a:pt x="7699752" y="1430958"/>
                  </a:moveTo>
                  <a:lnTo>
                    <a:pt x="8272259" y="2409405"/>
                  </a:lnTo>
                </a:path>
                <a:path w="8580120" h="3241675">
                  <a:moveTo>
                    <a:pt x="393581" y="2861933"/>
                  </a:moveTo>
                  <a:lnTo>
                    <a:pt x="0" y="3241069"/>
                  </a:lnTo>
                </a:path>
                <a:path w="8580120" h="3241675">
                  <a:moveTo>
                    <a:pt x="393581" y="2861933"/>
                  </a:moveTo>
                  <a:lnTo>
                    <a:pt x="393581" y="3241069"/>
                  </a:lnTo>
                </a:path>
                <a:path w="8580120" h="3241675">
                  <a:moveTo>
                    <a:pt x="393581" y="2861933"/>
                  </a:moveTo>
                  <a:lnTo>
                    <a:pt x="787153" y="3241069"/>
                  </a:lnTo>
                </a:path>
                <a:path w="8580120" h="3241675">
                  <a:moveTo>
                    <a:pt x="7206001" y="2861933"/>
                  </a:moveTo>
                  <a:lnTo>
                    <a:pt x="6812429" y="3241069"/>
                  </a:lnTo>
                </a:path>
                <a:path w="8580120" h="3241675">
                  <a:moveTo>
                    <a:pt x="7206001" y="2861933"/>
                  </a:moveTo>
                  <a:lnTo>
                    <a:pt x="7206001" y="3241069"/>
                  </a:lnTo>
                </a:path>
                <a:path w="8580120" h="3241675">
                  <a:moveTo>
                    <a:pt x="7206001" y="2861933"/>
                  </a:moveTo>
                  <a:lnTo>
                    <a:pt x="7599573" y="3241069"/>
                  </a:lnTo>
                </a:path>
                <a:path w="8580120" h="3241675">
                  <a:moveTo>
                    <a:pt x="4880328" y="2861933"/>
                  </a:moveTo>
                  <a:lnTo>
                    <a:pt x="4486747" y="3241069"/>
                  </a:lnTo>
                </a:path>
                <a:path w="8580120" h="3241675">
                  <a:moveTo>
                    <a:pt x="4880328" y="2861933"/>
                  </a:moveTo>
                  <a:lnTo>
                    <a:pt x="4880328" y="3241069"/>
                  </a:lnTo>
                </a:path>
                <a:path w="8580120" h="3241675">
                  <a:moveTo>
                    <a:pt x="4880328" y="2861933"/>
                  </a:moveTo>
                  <a:lnTo>
                    <a:pt x="5273900" y="3241069"/>
                  </a:lnTo>
                </a:path>
                <a:path w="8580120" h="3241675">
                  <a:moveTo>
                    <a:pt x="3649518" y="2861933"/>
                  </a:moveTo>
                  <a:lnTo>
                    <a:pt x="3255946" y="3241069"/>
                  </a:lnTo>
                </a:path>
                <a:path w="8580120" h="3241675">
                  <a:moveTo>
                    <a:pt x="3649518" y="2861933"/>
                  </a:moveTo>
                  <a:lnTo>
                    <a:pt x="3649518" y="3241069"/>
                  </a:lnTo>
                </a:path>
                <a:path w="8580120" h="3241675">
                  <a:moveTo>
                    <a:pt x="3649518" y="2861933"/>
                  </a:moveTo>
                  <a:lnTo>
                    <a:pt x="4043090" y="3241069"/>
                  </a:lnTo>
                </a:path>
                <a:path w="8580120" h="3241675">
                  <a:moveTo>
                    <a:pt x="5939413" y="2861933"/>
                  </a:moveTo>
                  <a:lnTo>
                    <a:pt x="6247114" y="3241069"/>
                  </a:lnTo>
                </a:path>
                <a:path w="8580120" h="3241675">
                  <a:moveTo>
                    <a:pt x="5939413" y="2861933"/>
                  </a:moveTo>
                  <a:lnTo>
                    <a:pt x="5631704" y="3241069"/>
                  </a:lnTo>
                </a:path>
                <a:path w="8580120" h="3241675">
                  <a:moveTo>
                    <a:pt x="2554664" y="2861933"/>
                  </a:moveTo>
                  <a:lnTo>
                    <a:pt x="2862364" y="3241069"/>
                  </a:lnTo>
                </a:path>
                <a:path w="8580120" h="3241675">
                  <a:moveTo>
                    <a:pt x="2554664" y="2861933"/>
                  </a:moveTo>
                  <a:lnTo>
                    <a:pt x="2246955" y="3241069"/>
                  </a:lnTo>
                </a:path>
                <a:path w="8580120" h="3241675">
                  <a:moveTo>
                    <a:pt x="1502742" y="2861933"/>
                  </a:moveTo>
                  <a:lnTo>
                    <a:pt x="1810451" y="3241069"/>
                  </a:lnTo>
                </a:path>
                <a:path w="8580120" h="3241675">
                  <a:moveTo>
                    <a:pt x="1502742" y="2861933"/>
                  </a:moveTo>
                  <a:lnTo>
                    <a:pt x="1195042" y="3241069"/>
                  </a:lnTo>
                </a:path>
                <a:path w="8580120" h="3241675">
                  <a:moveTo>
                    <a:pt x="8272259" y="2861933"/>
                  </a:moveTo>
                  <a:lnTo>
                    <a:pt x="8579969" y="3241069"/>
                  </a:lnTo>
                </a:path>
                <a:path w="8580120" h="3241675">
                  <a:moveTo>
                    <a:pt x="8272259" y="2861933"/>
                  </a:moveTo>
                  <a:lnTo>
                    <a:pt x="7964531" y="3241069"/>
                  </a:lnTo>
                </a:path>
              </a:pathLst>
            </a:custGeom>
            <a:ln w="17573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843390" y="1719518"/>
              <a:ext cx="887730" cy="440690"/>
            </a:xfrm>
            <a:custGeom>
              <a:avLst/>
              <a:gdLst/>
              <a:ahLst/>
              <a:cxnLst/>
              <a:rect l="l" t="t" r="r" b="b"/>
              <a:pathLst>
                <a:path w="887729" h="440689">
                  <a:moveTo>
                    <a:pt x="887332" y="220142"/>
                  </a:moveTo>
                  <a:lnTo>
                    <a:pt x="871483" y="161621"/>
                  </a:lnTo>
                  <a:lnTo>
                    <a:pt x="826757" y="109034"/>
                  </a:lnTo>
                  <a:lnTo>
                    <a:pt x="794887" y="85621"/>
                  </a:lnTo>
                  <a:lnTo>
                    <a:pt x="757383" y="64479"/>
                  </a:lnTo>
                  <a:lnTo>
                    <a:pt x="714774" y="45870"/>
                  </a:lnTo>
                  <a:lnTo>
                    <a:pt x="667590" y="30056"/>
                  </a:lnTo>
                  <a:lnTo>
                    <a:pt x="616358" y="17300"/>
                  </a:lnTo>
                  <a:lnTo>
                    <a:pt x="561608" y="7864"/>
                  </a:lnTo>
                  <a:lnTo>
                    <a:pt x="503867" y="2009"/>
                  </a:lnTo>
                  <a:lnTo>
                    <a:pt x="443666" y="0"/>
                  </a:lnTo>
                  <a:lnTo>
                    <a:pt x="383462" y="2009"/>
                  </a:lnTo>
                  <a:lnTo>
                    <a:pt x="325721" y="7864"/>
                  </a:lnTo>
                  <a:lnTo>
                    <a:pt x="270969" y="17300"/>
                  </a:lnTo>
                  <a:lnTo>
                    <a:pt x="219737" y="30056"/>
                  </a:lnTo>
                  <a:lnTo>
                    <a:pt x="172553" y="45870"/>
                  </a:lnTo>
                  <a:lnTo>
                    <a:pt x="129945" y="64479"/>
                  </a:lnTo>
                  <a:lnTo>
                    <a:pt x="92442" y="85621"/>
                  </a:lnTo>
                  <a:lnTo>
                    <a:pt x="60572" y="109034"/>
                  </a:lnTo>
                  <a:lnTo>
                    <a:pt x="15847" y="161621"/>
                  </a:lnTo>
                  <a:lnTo>
                    <a:pt x="0" y="220142"/>
                  </a:lnTo>
                  <a:lnTo>
                    <a:pt x="4050" y="250017"/>
                  </a:lnTo>
                  <a:lnTo>
                    <a:pt x="34865" y="305839"/>
                  </a:lnTo>
                  <a:lnTo>
                    <a:pt x="92442" y="354675"/>
                  </a:lnTo>
                  <a:lnTo>
                    <a:pt x="129945" y="375819"/>
                  </a:lnTo>
                  <a:lnTo>
                    <a:pt x="172553" y="394429"/>
                  </a:lnTo>
                  <a:lnTo>
                    <a:pt x="219737" y="410243"/>
                  </a:lnTo>
                  <a:lnTo>
                    <a:pt x="270969" y="423000"/>
                  </a:lnTo>
                  <a:lnTo>
                    <a:pt x="325721" y="432437"/>
                  </a:lnTo>
                  <a:lnTo>
                    <a:pt x="383462" y="438291"/>
                  </a:lnTo>
                  <a:lnTo>
                    <a:pt x="443666" y="440301"/>
                  </a:lnTo>
                  <a:lnTo>
                    <a:pt x="503867" y="438291"/>
                  </a:lnTo>
                  <a:lnTo>
                    <a:pt x="561608" y="432437"/>
                  </a:lnTo>
                  <a:lnTo>
                    <a:pt x="616358" y="423000"/>
                  </a:lnTo>
                  <a:lnTo>
                    <a:pt x="667590" y="410243"/>
                  </a:lnTo>
                  <a:lnTo>
                    <a:pt x="714774" y="394429"/>
                  </a:lnTo>
                  <a:lnTo>
                    <a:pt x="757383" y="375819"/>
                  </a:lnTo>
                  <a:lnTo>
                    <a:pt x="794887" y="354675"/>
                  </a:lnTo>
                  <a:lnTo>
                    <a:pt x="826757" y="331261"/>
                  </a:lnTo>
                  <a:lnTo>
                    <a:pt x="871483" y="278670"/>
                  </a:lnTo>
                  <a:lnTo>
                    <a:pt x="887332" y="220142"/>
                  </a:lnTo>
                  <a:close/>
                </a:path>
              </a:pathLst>
            </a:custGeom>
            <a:ln w="40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830642" y="1609131"/>
            <a:ext cx="327634" cy="308610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40" spc="-465" dirty="0">
                <a:latin typeface="Arial MT"/>
                <a:cs typeface="Arial MT"/>
              </a:rPr>
              <a:t>Arad</a:t>
            </a:r>
            <a:endParaRPr sz="194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p.16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171238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Tree</a:t>
            </a:r>
            <a:r>
              <a:rPr spc="-35" dirty="0"/>
              <a:t> </a:t>
            </a:r>
            <a:r>
              <a:rPr spc="-10" dirty="0"/>
              <a:t>search:</a:t>
            </a:r>
            <a:r>
              <a:rPr spc="105" dirty="0"/>
              <a:t> </a:t>
            </a:r>
            <a:r>
              <a:rPr dirty="0"/>
              <a:t>Example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695111" y="4245715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099"/>
                </a:moveTo>
                <a:lnTo>
                  <a:pt x="872364" y="160850"/>
                </a:lnTo>
                <a:lnTo>
                  <a:pt x="827593" y="108511"/>
                </a:lnTo>
                <a:lnTo>
                  <a:pt x="795691" y="85210"/>
                </a:lnTo>
                <a:lnTo>
                  <a:pt x="758151" y="64169"/>
                </a:lnTo>
                <a:lnTo>
                  <a:pt x="715500" y="45649"/>
                </a:lnTo>
                <a:lnTo>
                  <a:pt x="668268" y="29911"/>
                </a:lnTo>
                <a:lnTo>
                  <a:pt x="616985" y="17216"/>
                </a:lnTo>
                <a:lnTo>
                  <a:pt x="562180" y="7825"/>
                </a:lnTo>
                <a:lnTo>
                  <a:pt x="504381" y="1999"/>
                </a:lnTo>
                <a:lnTo>
                  <a:pt x="444118" y="0"/>
                </a:lnTo>
                <a:lnTo>
                  <a:pt x="383854" y="1999"/>
                </a:lnTo>
                <a:lnTo>
                  <a:pt x="326053" y="7825"/>
                </a:lnTo>
                <a:lnTo>
                  <a:pt x="271246" y="17216"/>
                </a:lnTo>
                <a:lnTo>
                  <a:pt x="219962" y="29911"/>
                </a:lnTo>
                <a:lnTo>
                  <a:pt x="172730" y="45649"/>
                </a:lnTo>
                <a:lnTo>
                  <a:pt x="130078" y="64169"/>
                </a:lnTo>
                <a:lnTo>
                  <a:pt x="92536" y="85210"/>
                </a:lnTo>
                <a:lnTo>
                  <a:pt x="60634" y="108511"/>
                </a:lnTo>
                <a:lnTo>
                  <a:pt x="15864" y="160850"/>
                </a:lnTo>
                <a:lnTo>
                  <a:pt x="0" y="219099"/>
                </a:lnTo>
                <a:lnTo>
                  <a:pt x="4054" y="248831"/>
                </a:lnTo>
                <a:lnTo>
                  <a:pt x="34900" y="304386"/>
                </a:lnTo>
                <a:lnTo>
                  <a:pt x="92536" y="352988"/>
                </a:lnTo>
                <a:lnTo>
                  <a:pt x="130078" y="374029"/>
                </a:lnTo>
                <a:lnTo>
                  <a:pt x="172730" y="392549"/>
                </a:lnTo>
                <a:lnTo>
                  <a:pt x="219962" y="408287"/>
                </a:lnTo>
                <a:lnTo>
                  <a:pt x="271246" y="420982"/>
                </a:lnTo>
                <a:lnTo>
                  <a:pt x="326053" y="430372"/>
                </a:lnTo>
                <a:lnTo>
                  <a:pt x="383854" y="436198"/>
                </a:lnTo>
                <a:lnTo>
                  <a:pt x="444118" y="438198"/>
                </a:lnTo>
                <a:lnTo>
                  <a:pt x="504381" y="436198"/>
                </a:lnTo>
                <a:lnTo>
                  <a:pt x="562180" y="430372"/>
                </a:lnTo>
                <a:lnTo>
                  <a:pt x="616985" y="420982"/>
                </a:lnTo>
                <a:lnTo>
                  <a:pt x="668268" y="408287"/>
                </a:lnTo>
                <a:lnTo>
                  <a:pt x="715500" y="392549"/>
                </a:lnTo>
                <a:lnTo>
                  <a:pt x="758151" y="374029"/>
                </a:lnTo>
                <a:lnTo>
                  <a:pt x="795691" y="352988"/>
                </a:lnTo>
                <a:lnTo>
                  <a:pt x="827593" y="329687"/>
                </a:lnTo>
                <a:lnTo>
                  <a:pt x="872364" y="277347"/>
                </a:lnTo>
                <a:lnTo>
                  <a:pt x="888228" y="219099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4" name="object 4"/>
          <p:cNvSpPr txBox="1"/>
          <p:nvPr/>
        </p:nvSpPr>
        <p:spPr>
          <a:xfrm>
            <a:off x="3735241" y="4281933"/>
            <a:ext cx="709873" cy="277495"/>
          </a:xfrm>
          <a:prstGeom prst="rect">
            <a:avLst/>
          </a:prstGeom>
        </p:spPr>
        <p:txBody>
          <a:bodyPr vert="horz" wrap="square" lIns="0" tIns="1467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10" spc="-500" dirty="0">
                <a:solidFill>
                  <a:srgbClr val="00FF00"/>
                </a:solidFill>
                <a:latin typeface="Arial MT"/>
                <a:cs typeface="Arial MT"/>
              </a:rPr>
              <a:t>Rimnicu</a:t>
            </a:r>
            <a:r>
              <a:rPr sz="1710" spc="-27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10" spc="-440" dirty="0">
                <a:solidFill>
                  <a:srgbClr val="00FF00"/>
                </a:solidFill>
                <a:latin typeface="Arial MT"/>
                <a:cs typeface="Arial MT"/>
              </a:rPr>
              <a:t>Vilcea</a:t>
            </a:r>
            <a:endParaRPr sz="171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4651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18" y="219115"/>
                </a:moveTo>
                <a:lnTo>
                  <a:pt x="872354" y="160865"/>
                </a:lnTo>
                <a:lnTo>
                  <a:pt x="827584" y="108523"/>
                </a:lnTo>
                <a:lnTo>
                  <a:pt x="795682" y="85220"/>
                </a:lnTo>
                <a:lnTo>
                  <a:pt x="758141" y="64177"/>
                </a:lnTo>
                <a:lnTo>
                  <a:pt x="715490" y="45655"/>
                </a:lnTo>
                <a:lnTo>
                  <a:pt x="668259" y="29915"/>
                </a:lnTo>
                <a:lnTo>
                  <a:pt x="616976" y="17219"/>
                </a:lnTo>
                <a:lnTo>
                  <a:pt x="562170" y="7826"/>
                </a:lnTo>
                <a:lnTo>
                  <a:pt x="504372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2" y="436214"/>
                </a:lnTo>
                <a:lnTo>
                  <a:pt x="562170" y="430388"/>
                </a:lnTo>
                <a:lnTo>
                  <a:pt x="616976" y="420998"/>
                </a:lnTo>
                <a:lnTo>
                  <a:pt x="668259" y="408303"/>
                </a:lnTo>
                <a:lnTo>
                  <a:pt x="715490" y="392565"/>
                </a:lnTo>
                <a:lnTo>
                  <a:pt x="758141" y="374045"/>
                </a:lnTo>
                <a:lnTo>
                  <a:pt x="795682" y="353004"/>
                </a:lnTo>
                <a:lnTo>
                  <a:pt x="827584" y="329703"/>
                </a:lnTo>
                <a:lnTo>
                  <a:pt x="872354" y="277363"/>
                </a:lnTo>
                <a:lnTo>
                  <a:pt x="88821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6" name="object 6"/>
          <p:cNvSpPr txBox="1"/>
          <p:nvPr/>
        </p:nvSpPr>
        <p:spPr>
          <a:xfrm>
            <a:off x="6053434" y="4250470"/>
            <a:ext cx="376367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05" dirty="0">
                <a:solidFill>
                  <a:srgbClr val="00FF00"/>
                </a:solidFill>
                <a:latin typeface="Arial MT"/>
                <a:cs typeface="Arial MT"/>
              </a:rPr>
              <a:t>Lugoj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7466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49" y="64177"/>
                </a:lnTo>
                <a:lnTo>
                  <a:pt x="715498" y="45655"/>
                </a:lnTo>
                <a:lnTo>
                  <a:pt x="668265" y="29915"/>
                </a:lnTo>
                <a:lnTo>
                  <a:pt x="616981" y="17219"/>
                </a:lnTo>
                <a:lnTo>
                  <a:pt x="562174" y="7826"/>
                </a:lnTo>
                <a:lnTo>
                  <a:pt x="504374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4" y="436214"/>
                </a:lnTo>
                <a:lnTo>
                  <a:pt x="562174" y="430388"/>
                </a:lnTo>
                <a:lnTo>
                  <a:pt x="616981" y="420998"/>
                </a:lnTo>
                <a:lnTo>
                  <a:pt x="668265" y="408303"/>
                </a:lnTo>
                <a:lnTo>
                  <a:pt x="715498" y="392565"/>
                </a:lnTo>
                <a:lnTo>
                  <a:pt x="758149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8" name="object 8"/>
          <p:cNvSpPr txBox="1"/>
          <p:nvPr/>
        </p:nvSpPr>
        <p:spPr>
          <a:xfrm>
            <a:off x="920268" y="425047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92321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49" y="64177"/>
                </a:lnTo>
                <a:lnTo>
                  <a:pt x="715498" y="45655"/>
                </a:lnTo>
                <a:lnTo>
                  <a:pt x="668265" y="29915"/>
                </a:lnTo>
                <a:lnTo>
                  <a:pt x="616981" y="17219"/>
                </a:lnTo>
                <a:lnTo>
                  <a:pt x="562174" y="7826"/>
                </a:lnTo>
                <a:lnTo>
                  <a:pt x="504374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4" y="436214"/>
                </a:lnTo>
                <a:lnTo>
                  <a:pt x="562174" y="430388"/>
                </a:lnTo>
                <a:lnTo>
                  <a:pt x="616981" y="420998"/>
                </a:lnTo>
                <a:lnTo>
                  <a:pt x="668265" y="408303"/>
                </a:lnTo>
                <a:lnTo>
                  <a:pt x="715498" y="392565"/>
                </a:lnTo>
                <a:lnTo>
                  <a:pt x="758149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0" name="object 10"/>
          <p:cNvSpPr txBox="1"/>
          <p:nvPr/>
        </p:nvSpPr>
        <p:spPr>
          <a:xfrm>
            <a:off x="1821061" y="4250470"/>
            <a:ext cx="552515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Fagaras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81692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51" y="64177"/>
                </a:lnTo>
                <a:lnTo>
                  <a:pt x="715500" y="45655"/>
                </a:lnTo>
                <a:lnTo>
                  <a:pt x="668268" y="29915"/>
                </a:lnTo>
                <a:lnTo>
                  <a:pt x="616985" y="17219"/>
                </a:lnTo>
                <a:lnTo>
                  <a:pt x="562180" y="7826"/>
                </a:lnTo>
                <a:lnTo>
                  <a:pt x="504381" y="2000"/>
                </a:lnTo>
                <a:lnTo>
                  <a:pt x="444118" y="0"/>
                </a:lnTo>
                <a:lnTo>
                  <a:pt x="383854" y="2000"/>
                </a:lnTo>
                <a:lnTo>
                  <a:pt x="326053" y="7826"/>
                </a:lnTo>
                <a:lnTo>
                  <a:pt x="271246" y="17219"/>
                </a:lnTo>
                <a:lnTo>
                  <a:pt x="219962" y="29915"/>
                </a:lnTo>
                <a:lnTo>
                  <a:pt x="172730" y="45655"/>
                </a:lnTo>
                <a:lnTo>
                  <a:pt x="130078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8" y="374045"/>
                </a:lnTo>
                <a:lnTo>
                  <a:pt x="172730" y="392565"/>
                </a:lnTo>
                <a:lnTo>
                  <a:pt x="219962" y="408303"/>
                </a:lnTo>
                <a:lnTo>
                  <a:pt x="271246" y="420998"/>
                </a:lnTo>
                <a:lnTo>
                  <a:pt x="326053" y="430388"/>
                </a:lnTo>
                <a:lnTo>
                  <a:pt x="383854" y="436214"/>
                </a:lnTo>
                <a:lnTo>
                  <a:pt x="444118" y="438214"/>
                </a:lnTo>
                <a:lnTo>
                  <a:pt x="504381" y="436214"/>
                </a:lnTo>
                <a:lnTo>
                  <a:pt x="562180" y="430388"/>
                </a:lnTo>
                <a:lnTo>
                  <a:pt x="616985" y="420998"/>
                </a:lnTo>
                <a:lnTo>
                  <a:pt x="668268" y="408303"/>
                </a:lnTo>
                <a:lnTo>
                  <a:pt x="715500" y="392565"/>
                </a:lnTo>
                <a:lnTo>
                  <a:pt x="758151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2" name="object 12"/>
          <p:cNvSpPr txBox="1"/>
          <p:nvPr/>
        </p:nvSpPr>
        <p:spPr>
          <a:xfrm>
            <a:off x="2834447" y="4250470"/>
            <a:ext cx="504368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59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96227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51" y="64177"/>
                </a:lnTo>
                <a:lnTo>
                  <a:pt x="715500" y="45655"/>
                </a:lnTo>
                <a:lnTo>
                  <a:pt x="668268" y="29915"/>
                </a:lnTo>
                <a:lnTo>
                  <a:pt x="616985" y="17219"/>
                </a:lnTo>
                <a:lnTo>
                  <a:pt x="562180" y="7826"/>
                </a:lnTo>
                <a:lnTo>
                  <a:pt x="504381" y="2000"/>
                </a:lnTo>
                <a:lnTo>
                  <a:pt x="444118" y="0"/>
                </a:lnTo>
                <a:lnTo>
                  <a:pt x="383854" y="2000"/>
                </a:lnTo>
                <a:lnTo>
                  <a:pt x="326053" y="7826"/>
                </a:lnTo>
                <a:lnTo>
                  <a:pt x="271246" y="17219"/>
                </a:lnTo>
                <a:lnTo>
                  <a:pt x="219962" y="29915"/>
                </a:lnTo>
                <a:lnTo>
                  <a:pt x="172730" y="45655"/>
                </a:lnTo>
                <a:lnTo>
                  <a:pt x="130078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8" y="374045"/>
                </a:lnTo>
                <a:lnTo>
                  <a:pt x="172730" y="392565"/>
                </a:lnTo>
                <a:lnTo>
                  <a:pt x="219962" y="408303"/>
                </a:lnTo>
                <a:lnTo>
                  <a:pt x="271246" y="420998"/>
                </a:lnTo>
                <a:lnTo>
                  <a:pt x="326053" y="430388"/>
                </a:lnTo>
                <a:lnTo>
                  <a:pt x="383854" y="436214"/>
                </a:lnTo>
                <a:lnTo>
                  <a:pt x="444118" y="438214"/>
                </a:lnTo>
                <a:lnTo>
                  <a:pt x="504381" y="436214"/>
                </a:lnTo>
                <a:lnTo>
                  <a:pt x="562180" y="430388"/>
                </a:lnTo>
                <a:lnTo>
                  <a:pt x="616985" y="420998"/>
                </a:lnTo>
                <a:lnTo>
                  <a:pt x="668268" y="408303"/>
                </a:lnTo>
                <a:lnTo>
                  <a:pt x="715500" y="392565"/>
                </a:lnTo>
                <a:lnTo>
                  <a:pt x="758151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4" name="object 14"/>
          <p:cNvSpPr txBox="1"/>
          <p:nvPr/>
        </p:nvSpPr>
        <p:spPr>
          <a:xfrm>
            <a:off x="7239033" y="425047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36980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51" y="64177"/>
                </a:lnTo>
                <a:lnTo>
                  <a:pt x="715500" y="45655"/>
                </a:lnTo>
                <a:lnTo>
                  <a:pt x="668268" y="29915"/>
                </a:lnTo>
                <a:lnTo>
                  <a:pt x="616985" y="17219"/>
                </a:lnTo>
                <a:lnTo>
                  <a:pt x="562180" y="7826"/>
                </a:lnTo>
                <a:lnTo>
                  <a:pt x="504381" y="2000"/>
                </a:lnTo>
                <a:lnTo>
                  <a:pt x="444118" y="0"/>
                </a:lnTo>
                <a:lnTo>
                  <a:pt x="383854" y="2000"/>
                </a:lnTo>
                <a:lnTo>
                  <a:pt x="326053" y="7826"/>
                </a:lnTo>
                <a:lnTo>
                  <a:pt x="271246" y="17219"/>
                </a:lnTo>
                <a:lnTo>
                  <a:pt x="219962" y="29915"/>
                </a:lnTo>
                <a:lnTo>
                  <a:pt x="172730" y="45655"/>
                </a:lnTo>
                <a:lnTo>
                  <a:pt x="130078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8" y="374045"/>
                </a:lnTo>
                <a:lnTo>
                  <a:pt x="172730" y="392565"/>
                </a:lnTo>
                <a:lnTo>
                  <a:pt x="219962" y="408303"/>
                </a:lnTo>
                <a:lnTo>
                  <a:pt x="271246" y="420998"/>
                </a:lnTo>
                <a:lnTo>
                  <a:pt x="326053" y="430388"/>
                </a:lnTo>
                <a:lnTo>
                  <a:pt x="383854" y="436214"/>
                </a:lnTo>
                <a:lnTo>
                  <a:pt x="444118" y="438214"/>
                </a:lnTo>
                <a:lnTo>
                  <a:pt x="504381" y="436214"/>
                </a:lnTo>
                <a:lnTo>
                  <a:pt x="562180" y="430388"/>
                </a:lnTo>
                <a:lnTo>
                  <a:pt x="616985" y="420998"/>
                </a:lnTo>
                <a:lnTo>
                  <a:pt x="668268" y="408303"/>
                </a:lnTo>
                <a:lnTo>
                  <a:pt x="715500" y="392565"/>
                </a:lnTo>
                <a:lnTo>
                  <a:pt x="758151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6" name="object 16"/>
          <p:cNvSpPr txBox="1"/>
          <p:nvPr/>
        </p:nvSpPr>
        <p:spPr>
          <a:xfrm>
            <a:off x="5079797" y="425047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80455" y="4231417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28" y="219115"/>
                </a:moveTo>
                <a:lnTo>
                  <a:pt x="872364" y="160865"/>
                </a:lnTo>
                <a:lnTo>
                  <a:pt x="827594" y="108523"/>
                </a:lnTo>
                <a:lnTo>
                  <a:pt x="795692" y="85220"/>
                </a:lnTo>
                <a:lnTo>
                  <a:pt x="758151" y="64177"/>
                </a:lnTo>
                <a:lnTo>
                  <a:pt x="715498" y="45655"/>
                </a:lnTo>
                <a:lnTo>
                  <a:pt x="668264" y="29915"/>
                </a:lnTo>
                <a:lnTo>
                  <a:pt x="616977" y="17219"/>
                </a:lnTo>
                <a:lnTo>
                  <a:pt x="562167" y="7826"/>
                </a:lnTo>
                <a:lnTo>
                  <a:pt x="504361" y="2000"/>
                </a:lnTo>
                <a:lnTo>
                  <a:pt x="444090" y="0"/>
                </a:lnTo>
                <a:lnTo>
                  <a:pt x="383832" y="2000"/>
                </a:lnTo>
                <a:lnTo>
                  <a:pt x="326037" y="7826"/>
                </a:lnTo>
                <a:lnTo>
                  <a:pt x="271234" y="17219"/>
                </a:lnTo>
                <a:lnTo>
                  <a:pt x="219954" y="29915"/>
                </a:lnTo>
                <a:lnTo>
                  <a:pt x="172724" y="45655"/>
                </a:lnTo>
                <a:lnTo>
                  <a:pt x="130074" y="64177"/>
                </a:lnTo>
                <a:lnTo>
                  <a:pt x="92534" y="85220"/>
                </a:lnTo>
                <a:lnTo>
                  <a:pt x="60633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4" y="353004"/>
                </a:lnTo>
                <a:lnTo>
                  <a:pt x="130074" y="374045"/>
                </a:lnTo>
                <a:lnTo>
                  <a:pt x="172724" y="392565"/>
                </a:lnTo>
                <a:lnTo>
                  <a:pt x="219954" y="408303"/>
                </a:lnTo>
                <a:lnTo>
                  <a:pt x="271234" y="420998"/>
                </a:lnTo>
                <a:lnTo>
                  <a:pt x="326037" y="430388"/>
                </a:lnTo>
                <a:lnTo>
                  <a:pt x="383832" y="436214"/>
                </a:lnTo>
                <a:lnTo>
                  <a:pt x="444090" y="438214"/>
                </a:lnTo>
                <a:lnTo>
                  <a:pt x="504361" y="436214"/>
                </a:lnTo>
                <a:lnTo>
                  <a:pt x="562167" y="430388"/>
                </a:lnTo>
                <a:lnTo>
                  <a:pt x="616977" y="420998"/>
                </a:lnTo>
                <a:lnTo>
                  <a:pt x="668264" y="408303"/>
                </a:lnTo>
                <a:lnTo>
                  <a:pt x="715498" y="392565"/>
                </a:lnTo>
                <a:lnTo>
                  <a:pt x="758151" y="374045"/>
                </a:lnTo>
                <a:lnTo>
                  <a:pt x="795692" y="353004"/>
                </a:lnTo>
                <a:lnTo>
                  <a:pt x="827594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8" name="object 18"/>
          <p:cNvSpPr txBox="1"/>
          <p:nvPr/>
        </p:nvSpPr>
        <p:spPr>
          <a:xfrm>
            <a:off x="8133204" y="4250470"/>
            <a:ext cx="504368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59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3913" y="1990353"/>
            <a:ext cx="7960095" cy="3012705"/>
            <a:chOff x="664365" y="2152530"/>
            <a:chExt cx="8608695" cy="3258185"/>
          </a:xfrm>
        </p:grpSpPr>
        <p:sp>
          <p:nvSpPr>
            <p:cNvPr id="20" name="object 20"/>
            <p:cNvSpPr/>
            <p:nvPr/>
          </p:nvSpPr>
          <p:spPr>
            <a:xfrm>
              <a:off x="674525" y="3598631"/>
              <a:ext cx="8589010" cy="1802130"/>
            </a:xfrm>
            <a:custGeom>
              <a:avLst/>
              <a:gdLst/>
              <a:ahLst/>
              <a:cxnLst/>
              <a:rect l="l" t="t" r="r" b="b"/>
              <a:pathLst>
                <a:path w="8589010" h="1802129">
                  <a:moveTo>
                    <a:pt x="2027168" y="0"/>
                  </a:moveTo>
                  <a:lnTo>
                    <a:pt x="393974" y="973810"/>
                  </a:lnTo>
                </a:path>
                <a:path w="8589010" h="1802129">
                  <a:moveTo>
                    <a:pt x="2027168" y="0"/>
                  </a:moveTo>
                  <a:lnTo>
                    <a:pt x="1497092" y="973810"/>
                  </a:lnTo>
                </a:path>
                <a:path w="8589010" h="1802129">
                  <a:moveTo>
                    <a:pt x="2027168" y="0"/>
                  </a:moveTo>
                  <a:lnTo>
                    <a:pt x="2550074" y="973810"/>
                  </a:lnTo>
                </a:path>
                <a:path w="8589010" h="1802129">
                  <a:moveTo>
                    <a:pt x="2027168" y="0"/>
                  </a:moveTo>
                  <a:lnTo>
                    <a:pt x="3653192" y="973810"/>
                  </a:lnTo>
                </a:path>
                <a:path w="8589010" h="1802129">
                  <a:moveTo>
                    <a:pt x="393974" y="1424193"/>
                  </a:moveTo>
                  <a:lnTo>
                    <a:pt x="0" y="1801548"/>
                  </a:lnTo>
                </a:path>
                <a:path w="8589010" h="1802129">
                  <a:moveTo>
                    <a:pt x="393974" y="1424193"/>
                  </a:moveTo>
                  <a:lnTo>
                    <a:pt x="393974" y="1801548"/>
                  </a:lnTo>
                </a:path>
                <a:path w="8589010" h="1802129">
                  <a:moveTo>
                    <a:pt x="393974" y="1424193"/>
                  </a:moveTo>
                  <a:lnTo>
                    <a:pt x="787949" y="1801548"/>
                  </a:lnTo>
                </a:path>
                <a:path w="8589010" h="1802129">
                  <a:moveTo>
                    <a:pt x="3653192" y="1424193"/>
                  </a:moveTo>
                  <a:lnTo>
                    <a:pt x="3259227" y="1801548"/>
                  </a:lnTo>
                </a:path>
                <a:path w="8589010" h="1802129">
                  <a:moveTo>
                    <a:pt x="3653192" y="1424193"/>
                  </a:moveTo>
                  <a:lnTo>
                    <a:pt x="3653192" y="1801548"/>
                  </a:lnTo>
                </a:path>
                <a:path w="8589010" h="1802129">
                  <a:moveTo>
                    <a:pt x="3653192" y="1424193"/>
                  </a:moveTo>
                  <a:lnTo>
                    <a:pt x="4047166" y="1801548"/>
                  </a:lnTo>
                </a:path>
                <a:path w="8589010" h="1802129">
                  <a:moveTo>
                    <a:pt x="2557244" y="1424193"/>
                  </a:moveTo>
                  <a:lnTo>
                    <a:pt x="2865261" y="1801548"/>
                  </a:lnTo>
                </a:path>
                <a:path w="8589010" h="1802129">
                  <a:moveTo>
                    <a:pt x="2557244" y="1424193"/>
                  </a:moveTo>
                  <a:lnTo>
                    <a:pt x="2249237" y="1801548"/>
                  </a:lnTo>
                </a:path>
                <a:path w="8589010" h="1802129">
                  <a:moveTo>
                    <a:pt x="1504271" y="1424193"/>
                  </a:moveTo>
                  <a:lnTo>
                    <a:pt x="1812279" y="1801548"/>
                  </a:lnTo>
                </a:path>
                <a:path w="8589010" h="1802129">
                  <a:moveTo>
                    <a:pt x="1504271" y="1424193"/>
                  </a:moveTo>
                  <a:lnTo>
                    <a:pt x="1196254" y="1801548"/>
                  </a:lnTo>
                </a:path>
                <a:path w="8589010" h="1802129">
                  <a:moveTo>
                    <a:pt x="7707529" y="0"/>
                  </a:moveTo>
                  <a:lnTo>
                    <a:pt x="7220436" y="973810"/>
                  </a:lnTo>
                </a:path>
                <a:path w="8589010" h="1802129">
                  <a:moveTo>
                    <a:pt x="7707529" y="0"/>
                  </a:moveTo>
                  <a:lnTo>
                    <a:pt x="8280617" y="973810"/>
                  </a:lnTo>
                </a:path>
                <a:path w="8589010" h="1802129">
                  <a:moveTo>
                    <a:pt x="7213275" y="1424193"/>
                  </a:moveTo>
                  <a:lnTo>
                    <a:pt x="6819310" y="1801548"/>
                  </a:lnTo>
                </a:path>
                <a:path w="8589010" h="1802129">
                  <a:moveTo>
                    <a:pt x="7213275" y="1424193"/>
                  </a:moveTo>
                  <a:lnTo>
                    <a:pt x="7213275" y="1801548"/>
                  </a:lnTo>
                </a:path>
                <a:path w="8589010" h="1802129">
                  <a:moveTo>
                    <a:pt x="7213275" y="1424193"/>
                  </a:moveTo>
                  <a:lnTo>
                    <a:pt x="7607250" y="1801548"/>
                  </a:lnTo>
                </a:path>
                <a:path w="8589010" h="1802129">
                  <a:moveTo>
                    <a:pt x="8280617" y="1424193"/>
                  </a:moveTo>
                  <a:lnTo>
                    <a:pt x="8588596" y="1801548"/>
                  </a:lnTo>
                </a:path>
                <a:path w="8589010" h="1802129">
                  <a:moveTo>
                    <a:pt x="8280617" y="1424193"/>
                  </a:moveTo>
                  <a:lnTo>
                    <a:pt x="7972572" y="1801548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701703" y="2174438"/>
              <a:ext cx="5680710" cy="974090"/>
            </a:xfrm>
            <a:custGeom>
              <a:avLst/>
              <a:gdLst/>
              <a:ahLst/>
              <a:cxnLst/>
              <a:rect l="l" t="t" r="r" b="b"/>
              <a:pathLst>
                <a:path w="5680709" h="974089">
                  <a:moveTo>
                    <a:pt x="0" y="973810"/>
                  </a:moveTo>
                  <a:lnTo>
                    <a:pt x="2643193" y="0"/>
                  </a:lnTo>
                </a:path>
                <a:path w="5680709" h="974089">
                  <a:moveTo>
                    <a:pt x="2643193" y="0"/>
                  </a:moveTo>
                  <a:lnTo>
                    <a:pt x="3388158" y="973810"/>
                  </a:lnTo>
                </a:path>
                <a:path w="5680709" h="974089">
                  <a:moveTo>
                    <a:pt x="2643193" y="0"/>
                  </a:moveTo>
                  <a:lnTo>
                    <a:pt x="5680360" y="973810"/>
                  </a:lnTo>
                </a:path>
              </a:pathLst>
            </a:custGeom>
            <a:ln w="3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949641" y="315201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5" y="219113"/>
                  </a:moveTo>
                  <a:lnTo>
                    <a:pt x="872361" y="160862"/>
                  </a:lnTo>
                  <a:lnTo>
                    <a:pt x="827591" y="108520"/>
                  </a:lnTo>
                  <a:lnTo>
                    <a:pt x="795689" y="85217"/>
                  </a:lnTo>
                  <a:lnTo>
                    <a:pt x="758148" y="64174"/>
                  </a:lnTo>
                  <a:lnTo>
                    <a:pt x="715497" y="45653"/>
                  </a:lnTo>
                  <a:lnTo>
                    <a:pt x="668265" y="29914"/>
                  </a:lnTo>
                  <a:lnTo>
                    <a:pt x="616980" y="17218"/>
                  </a:lnTo>
                  <a:lnTo>
                    <a:pt x="562173" y="7826"/>
                  </a:lnTo>
                  <a:lnTo>
                    <a:pt x="504372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6"/>
                  </a:lnTo>
                  <a:lnTo>
                    <a:pt x="271239" y="17218"/>
                  </a:lnTo>
                  <a:lnTo>
                    <a:pt x="219956" y="29914"/>
                  </a:lnTo>
                  <a:lnTo>
                    <a:pt x="172725" y="45653"/>
                  </a:lnTo>
                  <a:lnTo>
                    <a:pt x="130074" y="64174"/>
                  </a:lnTo>
                  <a:lnTo>
                    <a:pt x="92534" y="85217"/>
                  </a:lnTo>
                  <a:lnTo>
                    <a:pt x="60633" y="108520"/>
                  </a:lnTo>
                  <a:lnTo>
                    <a:pt x="15863" y="160862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72" y="436213"/>
                  </a:lnTo>
                  <a:lnTo>
                    <a:pt x="562173" y="430387"/>
                  </a:lnTo>
                  <a:lnTo>
                    <a:pt x="616980" y="420995"/>
                  </a:lnTo>
                  <a:lnTo>
                    <a:pt x="668265" y="408299"/>
                  </a:lnTo>
                  <a:lnTo>
                    <a:pt x="715497" y="392561"/>
                  </a:lnTo>
                  <a:lnTo>
                    <a:pt x="758148" y="374040"/>
                  </a:lnTo>
                  <a:lnTo>
                    <a:pt x="795689" y="352998"/>
                  </a:lnTo>
                  <a:lnTo>
                    <a:pt x="827591" y="329697"/>
                  </a:lnTo>
                  <a:lnTo>
                    <a:pt x="872361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949642" y="315202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49" y="64169"/>
                  </a:lnTo>
                  <a:lnTo>
                    <a:pt x="715498" y="45649"/>
                  </a:lnTo>
                  <a:lnTo>
                    <a:pt x="668265" y="29911"/>
                  </a:lnTo>
                  <a:lnTo>
                    <a:pt x="616981" y="17216"/>
                  </a:lnTo>
                  <a:lnTo>
                    <a:pt x="562174" y="7825"/>
                  </a:lnTo>
                  <a:lnTo>
                    <a:pt x="504374" y="1999"/>
                  </a:lnTo>
                  <a:lnTo>
                    <a:pt x="444109" y="0"/>
                  </a:lnTo>
                  <a:lnTo>
                    <a:pt x="383846" y="1999"/>
                  </a:lnTo>
                  <a:lnTo>
                    <a:pt x="326048" y="7825"/>
                  </a:lnTo>
                  <a:lnTo>
                    <a:pt x="271242" y="17216"/>
                  </a:lnTo>
                  <a:lnTo>
                    <a:pt x="219959" y="29911"/>
                  </a:lnTo>
                  <a:lnTo>
                    <a:pt x="172728" y="45649"/>
                  </a:lnTo>
                  <a:lnTo>
                    <a:pt x="130077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4" y="436214"/>
                  </a:lnTo>
                  <a:lnTo>
                    <a:pt x="562174" y="430387"/>
                  </a:lnTo>
                  <a:lnTo>
                    <a:pt x="616981" y="420995"/>
                  </a:lnTo>
                  <a:lnTo>
                    <a:pt x="668265" y="408299"/>
                  </a:lnTo>
                  <a:lnTo>
                    <a:pt x="715498" y="392559"/>
                  </a:lnTo>
                  <a:lnTo>
                    <a:pt x="758149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165811" y="3598631"/>
              <a:ext cx="1762760" cy="1802130"/>
            </a:xfrm>
            <a:custGeom>
              <a:avLst/>
              <a:gdLst/>
              <a:ahLst/>
              <a:cxnLst/>
              <a:rect l="l" t="t" r="r" b="b"/>
              <a:pathLst>
                <a:path w="1762759" h="1802129">
                  <a:moveTo>
                    <a:pt x="924041" y="0"/>
                  </a:moveTo>
                  <a:lnTo>
                    <a:pt x="393974" y="973810"/>
                  </a:lnTo>
                </a:path>
                <a:path w="1762759" h="1802129">
                  <a:moveTo>
                    <a:pt x="924041" y="0"/>
                  </a:moveTo>
                  <a:lnTo>
                    <a:pt x="1454118" y="973810"/>
                  </a:lnTo>
                </a:path>
                <a:path w="1762759" h="1802129">
                  <a:moveTo>
                    <a:pt x="393965" y="1424193"/>
                  </a:moveTo>
                  <a:lnTo>
                    <a:pt x="0" y="1801548"/>
                  </a:lnTo>
                </a:path>
                <a:path w="1762759" h="1802129">
                  <a:moveTo>
                    <a:pt x="393965" y="1424193"/>
                  </a:moveTo>
                  <a:lnTo>
                    <a:pt x="393965" y="1801548"/>
                  </a:lnTo>
                </a:path>
                <a:path w="1762759" h="1802129">
                  <a:moveTo>
                    <a:pt x="393965" y="1424193"/>
                  </a:moveTo>
                  <a:lnTo>
                    <a:pt x="787939" y="1801548"/>
                  </a:lnTo>
                </a:path>
                <a:path w="1762759" h="1802129">
                  <a:moveTo>
                    <a:pt x="1454118" y="1424193"/>
                  </a:moveTo>
                  <a:lnTo>
                    <a:pt x="1762135" y="1801548"/>
                  </a:lnTo>
                </a:path>
                <a:path w="1762759" h="1802129">
                  <a:moveTo>
                    <a:pt x="1454118" y="1424193"/>
                  </a:moveTo>
                  <a:lnTo>
                    <a:pt x="1146101" y="1801548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43069" y="2933558"/>
            <a:ext cx="432147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390" dirty="0">
                <a:latin typeface="Arial MT"/>
                <a:cs typeface="Arial MT"/>
              </a:rPr>
              <a:t>Zerind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18409" y="1597644"/>
            <a:ext cx="821433" cy="405725"/>
            <a:chOff x="4876190" y="1727822"/>
            <a:chExt cx="888365" cy="438784"/>
          </a:xfrm>
        </p:grpSpPr>
        <p:sp>
          <p:nvSpPr>
            <p:cNvPr id="27" name="object 27"/>
            <p:cNvSpPr/>
            <p:nvPr/>
          </p:nvSpPr>
          <p:spPr>
            <a:xfrm>
              <a:off x="4876190" y="172782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1" y="160862"/>
                  </a:lnTo>
                  <a:lnTo>
                    <a:pt x="827592" y="108520"/>
                  </a:lnTo>
                  <a:lnTo>
                    <a:pt x="795690" y="85217"/>
                  </a:lnTo>
                  <a:lnTo>
                    <a:pt x="758150" y="64174"/>
                  </a:lnTo>
                  <a:lnTo>
                    <a:pt x="715499" y="45653"/>
                  </a:lnTo>
                  <a:lnTo>
                    <a:pt x="668268" y="29914"/>
                  </a:lnTo>
                  <a:lnTo>
                    <a:pt x="616986" y="17218"/>
                  </a:lnTo>
                  <a:lnTo>
                    <a:pt x="562180" y="7826"/>
                  </a:lnTo>
                  <a:lnTo>
                    <a:pt x="504382" y="2000"/>
                  </a:lnTo>
                  <a:lnTo>
                    <a:pt x="444119" y="0"/>
                  </a:lnTo>
                  <a:lnTo>
                    <a:pt x="383853" y="2000"/>
                  </a:lnTo>
                  <a:lnTo>
                    <a:pt x="326051" y="7826"/>
                  </a:lnTo>
                  <a:lnTo>
                    <a:pt x="271244" y="17218"/>
                  </a:lnTo>
                  <a:lnTo>
                    <a:pt x="219960" y="29914"/>
                  </a:lnTo>
                  <a:lnTo>
                    <a:pt x="172727" y="45653"/>
                  </a:lnTo>
                  <a:lnTo>
                    <a:pt x="130076" y="64174"/>
                  </a:lnTo>
                  <a:lnTo>
                    <a:pt x="92535" y="85217"/>
                  </a:lnTo>
                  <a:lnTo>
                    <a:pt x="60633" y="108520"/>
                  </a:lnTo>
                  <a:lnTo>
                    <a:pt x="15863" y="160862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5" y="352998"/>
                  </a:lnTo>
                  <a:lnTo>
                    <a:pt x="130076" y="374040"/>
                  </a:lnTo>
                  <a:lnTo>
                    <a:pt x="172727" y="392561"/>
                  </a:lnTo>
                  <a:lnTo>
                    <a:pt x="219960" y="408299"/>
                  </a:lnTo>
                  <a:lnTo>
                    <a:pt x="271244" y="420995"/>
                  </a:lnTo>
                  <a:lnTo>
                    <a:pt x="326051" y="430387"/>
                  </a:lnTo>
                  <a:lnTo>
                    <a:pt x="383853" y="436213"/>
                  </a:lnTo>
                  <a:lnTo>
                    <a:pt x="444119" y="438213"/>
                  </a:lnTo>
                  <a:lnTo>
                    <a:pt x="504382" y="436213"/>
                  </a:lnTo>
                  <a:lnTo>
                    <a:pt x="562180" y="430387"/>
                  </a:lnTo>
                  <a:lnTo>
                    <a:pt x="616986" y="420995"/>
                  </a:lnTo>
                  <a:lnTo>
                    <a:pt x="668268" y="408299"/>
                  </a:lnTo>
                  <a:lnTo>
                    <a:pt x="715499" y="392561"/>
                  </a:lnTo>
                  <a:lnTo>
                    <a:pt x="758150" y="374040"/>
                  </a:lnTo>
                  <a:lnTo>
                    <a:pt x="795690" y="352998"/>
                  </a:lnTo>
                  <a:lnTo>
                    <a:pt x="827592" y="329697"/>
                  </a:lnTo>
                  <a:lnTo>
                    <a:pt x="872361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876190" y="1727828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6"/>
                  </a:lnTo>
                  <a:lnTo>
                    <a:pt x="827593" y="108518"/>
                  </a:lnTo>
                  <a:lnTo>
                    <a:pt x="795691" y="85217"/>
                  </a:lnTo>
                  <a:lnTo>
                    <a:pt x="758149" y="64175"/>
                  </a:lnTo>
                  <a:lnTo>
                    <a:pt x="715498" y="45654"/>
                  </a:lnTo>
                  <a:lnTo>
                    <a:pt x="668265" y="29914"/>
                  </a:lnTo>
                  <a:lnTo>
                    <a:pt x="616981" y="17218"/>
                  </a:lnTo>
                  <a:lnTo>
                    <a:pt x="562174" y="7826"/>
                  </a:lnTo>
                  <a:lnTo>
                    <a:pt x="504374" y="2000"/>
                  </a:lnTo>
                  <a:lnTo>
                    <a:pt x="444109" y="0"/>
                  </a:lnTo>
                  <a:lnTo>
                    <a:pt x="383846" y="2000"/>
                  </a:lnTo>
                  <a:lnTo>
                    <a:pt x="326048" y="7826"/>
                  </a:lnTo>
                  <a:lnTo>
                    <a:pt x="271242" y="17218"/>
                  </a:lnTo>
                  <a:lnTo>
                    <a:pt x="219959" y="29914"/>
                  </a:lnTo>
                  <a:lnTo>
                    <a:pt x="172728" y="45654"/>
                  </a:lnTo>
                  <a:lnTo>
                    <a:pt x="130077" y="64175"/>
                  </a:lnTo>
                  <a:lnTo>
                    <a:pt x="92536" y="85217"/>
                  </a:lnTo>
                  <a:lnTo>
                    <a:pt x="60634" y="108518"/>
                  </a:lnTo>
                  <a:lnTo>
                    <a:pt x="15864" y="160856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4" y="436214"/>
                  </a:lnTo>
                  <a:lnTo>
                    <a:pt x="562174" y="430387"/>
                  </a:lnTo>
                  <a:lnTo>
                    <a:pt x="616981" y="420995"/>
                  </a:lnTo>
                  <a:lnTo>
                    <a:pt x="668265" y="408299"/>
                  </a:lnTo>
                  <a:lnTo>
                    <a:pt x="715498" y="392559"/>
                  </a:lnTo>
                  <a:lnTo>
                    <a:pt x="758149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861222" y="1616669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173652" y="2894578"/>
            <a:ext cx="861359" cy="445653"/>
            <a:chOff x="2232231" y="3130432"/>
            <a:chExt cx="931544" cy="481965"/>
          </a:xfrm>
        </p:grpSpPr>
        <p:sp>
          <p:nvSpPr>
            <p:cNvPr id="31" name="object 31"/>
            <p:cNvSpPr/>
            <p:nvPr/>
          </p:nvSpPr>
          <p:spPr>
            <a:xfrm>
              <a:off x="2253818" y="315201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1" y="160862"/>
                  </a:lnTo>
                  <a:lnTo>
                    <a:pt x="827592" y="108520"/>
                  </a:lnTo>
                  <a:lnTo>
                    <a:pt x="795690" y="85217"/>
                  </a:lnTo>
                  <a:lnTo>
                    <a:pt x="758150" y="64174"/>
                  </a:lnTo>
                  <a:lnTo>
                    <a:pt x="715499" y="45653"/>
                  </a:lnTo>
                  <a:lnTo>
                    <a:pt x="668268" y="29914"/>
                  </a:lnTo>
                  <a:lnTo>
                    <a:pt x="616986" y="17218"/>
                  </a:lnTo>
                  <a:lnTo>
                    <a:pt x="562180" y="7826"/>
                  </a:lnTo>
                  <a:lnTo>
                    <a:pt x="504382" y="2000"/>
                  </a:lnTo>
                  <a:lnTo>
                    <a:pt x="444119" y="0"/>
                  </a:lnTo>
                  <a:lnTo>
                    <a:pt x="383853" y="2000"/>
                  </a:lnTo>
                  <a:lnTo>
                    <a:pt x="326051" y="7826"/>
                  </a:lnTo>
                  <a:lnTo>
                    <a:pt x="271244" y="17218"/>
                  </a:lnTo>
                  <a:lnTo>
                    <a:pt x="219960" y="29914"/>
                  </a:lnTo>
                  <a:lnTo>
                    <a:pt x="172727" y="45653"/>
                  </a:lnTo>
                  <a:lnTo>
                    <a:pt x="130076" y="64174"/>
                  </a:lnTo>
                  <a:lnTo>
                    <a:pt x="92535" y="85217"/>
                  </a:lnTo>
                  <a:lnTo>
                    <a:pt x="60633" y="108520"/>
                  </a:lnTo>
                  <a:lnTo>
                    <a:pt x="15863" y="160862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5" y="352998"/>
                  </a:lnTo>
                  <a:lnTo>
                    <a:pt x="130076" y="374040"/>
                  </a:lnTo>
                  <a:lnTo>
                    <a:pt x="172727" y="392561"/>
                  </a:lnTo>
                  <a:lnTo>
                    <a:pt x="219960" y="408299"/>
                  </a:lnTo>
                  <a:lnTo>
                    <a:pt x="271244" y="420995"/>
                  </a:lnTo>
                  <a:lnTo>
                    <a:pt x="326051" y="430387"/>
                  </a:lnTo>
                  <a:lnTo>
                    <a:pt x="383853" y="436213"/>
                  </a:lnTo>
                  <a:lnTo>
                    <a:pt x="444119" y="438213"/>
                  </a:lnTo>
                  <a:lnTo>
                    <a:pt x="504382" y="436213"/>
                  </a:lnTo>
                  <a:lnTo>
                    <a:pt x="562180" y="430387"/>
                  </a:lnTo>
                  <a:lnTo>
                    <a:pt x="616986" y="420995"/>
                  </a:lnTo>
                  <a:lnTo>
                    <a:pt x="668268" y="408299"/>
                  </a:lnTo>
                  <a:lnTo>
                    <a:pt x="715499" y="392561"/>
                  </a:lnTo>
                  <a:lnTo>
                    <a:pt x="758150" y="374040"/>
                  </a:lnTo>
                  <a:lnTo>
                    <a:pt x="795690" y="352998"/>
                  </a:lnTo>
                  <a:lnTo>
                    <a:pt x="827592" y="329697"/>
                  </a:lnTo>
                  <a:lnTo>
                    <a:pt x="872361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253821" y="315202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49" y="64169"/>
                  </a:lnTo>
                  <a:lnTo>
                    <a:pt x="715498" y="45649"/>
                  </a:lnTo>
                  <a:lnTo>
                    <a:pt x="668265" y="29911"/>
                  </a:lnTo>
                  <a:lnTo>
                    <a:pt x="616981" y="17216"/>
                  </a:lnTo>
                  <a:lnTo>
                    <a:pt x="562174" y="7825"/>
                  </a:lnTo>
                  <a:lnTo>
                    <a:pt x="504374" y="1999"/>
                  </a:lnTo>
                  <a:lnTo>
                    <a:pt x="444109" y="0"/>
                  </a:lnTo>
                  <a:lnTo>
                    <a:pt x="383846" y="1999"/>
                  </a:lnTo>
                  <a:lnTo>
                    <a:pt x="326048" y="7825"/>
                  </a:lnTo>
                  <a:lnTo>
                    <a:pt x="271242" y="17216"/>
                  </a:lnTo>
                  <a:lnTo>
                    <a:pt x="219959" y="29911"/>
                  </a:lnTo>
                  <a:lnTo>
                    <a:pt x="172728" y="45649"/>
                  </a:lnTo>
                  <a:lnTo>
                    <a:pt x="130077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4" y="436214"/>
                  </a:lnTo>
                  <a:lnTo>
                    <a:pt x="562174" y="430387"/>
                  </a:lnTo>
                  <a:lnTo>
                    <a:pt x="616981" y="420995"/>
                  </a:lnTo>
                  <a:lnTo>
                    <a:pt x="668265" y="408299"/>
                  </a:lnTo>
                  <a:lnTo>
                    <a:pt x="715498" y="392559"/>
                  </a:lnTo>
                  <a:lnTo>
                    <a:pt x="758149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430413" y="2933581"/>
            <a:ext cx="344074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370" dirty="0">
                <a:latin typeface="Arial MT"/>
                <a:cs typeface="Arial MT"/>
              </a:rPr>
              <a:t>Sibiu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297883" y="2894788"/>
            <a:ext cx="861359" cy="445065"/>
            <a:chOff x="5611029" y="3130660"/>
            <a:chExt cx="931544" cy="481330"/>
          </a:xfrm>
        </p:grpSpPr>
        <p:sp>
          <p:nvSpPr>
            <p:cNvPr id="35" name="object 35"/>
            <p:cNvSpPr/>
            <p:nvPr/>
          </p:nvSpPr>
          <p:spPr>
            <a:xfrm>
              <a:off x="5632399" y="315201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5" y="219113"/>
                  </a:moveTo>
                  <a:lnTo>
                    <a:pt x="872360" y="160862"/>
                  </a:lnTo>
                  <a:lnTo>
                    <a:pt x="827588" y="108520"/>
                  </a:lnTo>
                  <a:lnTo>
                    <a:pt x="795686" y="85217"/>
                  </a:lnTo>
                  <a:lnTo>
                    <a:pt x="758143" y="64174"/>
                  </a:lnTo>
                  <a:lnTo>
                    <a:pt x="715492" y="45653"/>
                  </a:lnTo>
                  <a:lnTo>
                    <a:pt x="668259" y="29914"/>
                  </a:lnTo>
                  <a:lnTo>
                    <a:pt x="616975" y="17218"/>
                  </a:lnTo>
                  <a:lnTo>
                    <a:pt x="562168" y="7826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6"/>
                  </a:lnTo>
                  <a:lnTo>
                    <a:pt x="271239" y="17218"/>
                  </a:lnTo>
                  <a:lnTo>
                    <a:pt x="219956" y="29914"/>
                  </a:lnTo>
                  <a:lnTo>
                    <a:pt x="172725" y="45653"/>
                  </a:lnTo>
                  <a:lnTo>
                    <a:pt x="130074" y="64174"/>
                  </a:lnTo>
                  <a:lnTo>
                    <a:pt x="92534" y="85217"/>
                  </a:lnTo>
                  <a:lnTo>
                    <a:pt x="60633" y="108520"/>
                  </a:lnTo>
                  <a:lnTo>
                    <a:pt x="15863" y="160862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7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1"/>
                  </a:lnTo>
                  <a:lnTo>
                    <a:pt x="758143" y="374040"/>
                  </a:lnTo>
                  <a:lnTo>
                    <a:pt x="795686" y="352998"/>
                  </a:lnTo>
                  <a:lnTo>
                    <a:pt x="827588" y="329697"/>
                  </a:lnTo>
                  <a:lnTo>
                    <a:pt x="872360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632391" y="315202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51" y="64169"/>
                  </a:lnTo>
                  <a:lnTo>
                    <a:pt x="715500" y="45649"/>
                  </a:lnTo>
                  <a:lnTo>
                    <a:pt x="668268" y="29911"/>
                  </a:lnTo>
                  <a:lnTo>
                    <a:pt x="616985" y="17216"/>
                  </a:lnTo>
                  <a:lnTo>
                    <a:pt x="562180" y="7825"/>
                  </a:lnTo>
                  <a:lnTo>
                    <a:pt x="504381" y="1999"/>
                  </a:lnTo>
                  <a:lnTo>
                    <a:pt x="444118" y="0"/>
                  </a:lnTo>
                  <a:lnTo>
                    <a:pt x="383854" y="1999"/>
                  </a:lnTo>
                  <a:lnTo>
                    <a:pt x="326053" y="7825"/>
                  </a:lnTo>
                  <a:lnTo>
                    <a:pt x="271246" y="17216"/>
                  </a:lnTo>
                  <a:lnTo>
                    <a:pt x="219962" y="29911"/>
                  </a:lnTo>
                  <a:lnTo>
                    <a:pt x="172730" y="45649"/>
                  </a:lnTo>
                  <a:lnTo>
                    <a:pt x="130078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8" y="374037"/>
                  </a:lnTo>
                  <a:lnTo>
                    <a:pt x="172730" y="392559"/>
                  </a:lnTo>
                  <a:lnTo>
                    <a:pt x="219962" y="408299"/>
                  </a:lnTo>
                  <a:lnTo>
                    <a:pt x="271246" y="420995"/>
                  </a:lnTo>
                  <a:lnTo>
                    <a:pt x="326053" y="430387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7"/>
                  </a:lnTo>
                  <a:lnTo>
                    <a:pt x="616985" y="420995"/>
                  </a:lnTo>
                  <a:lnTo>
                    <a:pt x="668268" y="408299"/>
                  </a:lnTo>
                  <a:lnTo>
                    <a:pt x="715500" y="392559"/>
                  </a:lnTo>
                  <a:lnTo>
                    <a:pt x="758151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404342" y="2933558"/>
            <a:ext cx="656442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05" dirty="0">
                <a:latin typeface="Arial MT"/>
                <a:cs typeface="Arial MT"/>
              </a:rPr>
              <a:t>Timisoara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p.16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864" y="-147251"/>
            <a:ext cx="3171238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Tree</a:t>
            </a:r>
            <a:r>
              <a:rPr spc="-35" dirty="0"/>
              <a:t> </a:t>
            </a:r>
            <a:r>
              <a:rPr spc="-10" dirty="0"/>
              <a:t>search:</a:t>
            </a:r>
            <a:r>
              <a:rPr spc="105" dirty="0"/>
              <a:t> </a:t>
            </a:r>
            <a:r>
              <a:rPr dirty="0"/>
              <a:t>Example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834643" y="4230810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49" y="64177"/>
                </a:lnTo>
                <a:lnTo>
                  <a:pt x="715498" y="45655"/>
                </a:lnTo>
                <a:lnTo>
                  <a:pt x="668265" y="29915"/>
                </a:lnTo>
                <a:lnTo>
                  <a:pt x="616981" y="17219"/>
                </a:lnTo>
                <a:lnTo>
                  <a:pt x="562174" y="7826"/>
                </a:lnTo>
                <a:lnTo>
                  <a:pt x="504374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4" y="436214"/>
                </a:lnTo>
                <a:lnTo>
                  <a:pt x="562174" y="430388"/>
                </a:lnTo>
                <a:lnTo>
                  <a:pt x="616981" y="420998"/>
                </a:lnTo>
                <a:lnTo>
                  <a:pt x="668265" y="408303"/>
                </a:lnTo>
                <a:lnTo>
                  <a:pt x="715498" y="392565"/>
                </a:lnTo>
                <a:lnTo>
                  <a:pt x="758149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4" name="object 4"/>
          <p:cNvSpPr txBox="1"/>
          <p:nvPr/>
        </p:nvSpPr>
        <p:spPr>
          <a:xfrm>
            <a:off x="6053434" y="4249860"/>
            <a:ext cx="376367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05" dirty="0">
                <a:solidFill>
                  <a:srgbClr val="00FF00"/>
                </a:solidFill>
                <a:latin typeface="Arial MT"/>
                <a:cs typeface="Arial MT"/>
              </a:rPr>
              <a:t>Lugoj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96227" y="4230810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18" y="219115"/>
                </a:moveTo>
                <a:lnTo>
                  <a:pt x="872354" y="160865"/>
                </a:lnTo>
                <a:lnTo>
                  <a:pt x="827584" y="108523"/>
                </a:lnTo>
                <a:lnTo>
                  <a:pt x="795682" y="85220"/>
                </a:lnTo>
                <a:lnTo>
                  <a:pt x="758141" y="64177"/>
                </a:lnTo>
                <a:lnTo>
                  <a:pt x="715490" y="45655"/>
                </a:lnTo>
                <a:lnTo>
                  <a:pt x="668259" y="29915"/>
                </a:lnTo>
                <a:lnTo>
                  <a:pt x="616976" y="17219"/>
                </a:lnTo>
                <a:lnTo>
                  <a:pt x="562170" y="7826"/>
                </a:lnTo>
                <a:lnTo>
                  <a:pt x="504372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2" y="436214"/>
                </a:lnTo>
                <a:lnTo>
                  <a:pt x="562170" y="430388"/>
                </a:lnTo>
                <a:lnTo>
                  <a:pt x="616976" y="420998"/>
                </a:lnTo>
                <a:lnTo>
                  <a:pt x="668259" y="408303"/>
                </a:lnTo>
                <a:lnTo>
                  <a:pt x="715490" y="392565"/>
                </a:lnTo>
                <a:lnTo>
                  <a:pt x="758141" y="374045"/>
                </a:lnTo>
                <a:lnTo>
                  <a:pt x="795682" y="353004"/>
                </a:lnTo>
                <a:lnTo>
                  <a:pt x="827584" y="329703"/>
                </a:lnTo>
                <a:lnTo>
                  <a:pt x="872354" y="277363"/>
                </a:lnTo>
                <a:lnTo>
                  <a:pt x="88821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6" name="object 6"/>
          <p:cNvSpPr txBox="1"/>
          <p:nvPr/>
        </p:nvSpPr>
        <p:spPr>
          <a:xfrm>
            <a:off x="7239033" y="424986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36980" y="4230810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4" h="438785">
                <a:moveTo>
                  <a:pt x="888228" y="219115"/>
                </a:moveTo>
                <a:lnTo>
                  <a:pt x="872364" y="160865"/>
                </a:lnTo>
                <a:lnTo>
                  <a:pt x="827593" y="108523"/>
                </a:lnTo>
                <a:lnTo>
                  <a:pt x="795691" y="85220"/>
                </a:lnTo>
                <a:lnTo>
                  <a:pt x="758149" y="64177"/>
                </a:lnTo>
                <a:lnTo>
                  <a:pt x="715498" y="45655"/>
                </a:lnTo>
                <a:lnTo>
                  <a:pt x="668265" y="29915"/>
                </a:lnTo>
                <a:lnTo>
                  <a:pt x="616981" y="17219"/>
                </a:lnTo>
                <a:lnTo>
                  <a:pt x="562174" y="7826"/>
                </a:lnTo>
                <a:lnTo>
                  <a:pt x="504374" y="2000"/>
                </a:lnTo>
                <a:lnTo>
                  <a:pt x="444109" y="0"/>
                </a:lnTo>
                <a:lnTo>
                  <a:pt x="383846" y="2000"/>
                </a:lnTo>
                <a:lnTo>
                  <a:pt x="326048" y="7826"/>
                </a:lnTo>
                <a:lnTo>
                  <a:pt x="271242" y="17219"/>
                </a:lnTo>
                <a:lnTo>
                  <a:pt x="219959" y="29915"/>
                </a:lnTo>
                <a:lnTo>
                  <a:pt x="172728" y="45655"/>
                </a:lnTo>
                <a:lnTo>
                  <a:pt x="130077" y="64177"/>
                </a:lnTo>
                <a:lnTo>
                  <a:pt x="92536" y="85220"/>
                </a:lnTo>
                <a:lnTo>
                  <a:pt x="60634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6" y="353004"/>
                </a:lnTo>
                <a:lnTo>
                  <a:pt x="130077" y="374045"/>
                </a:lnTo>
                <a:lnTo>
                  <a:pt x="172728" y="392565"/>
                </a:lnTo>
                <a:lnTo>
                  <a:pt x="219959" y="408303"/>
                </a:lnTo>
                <a:lnTo>
                  <a:pt x="271242" y="420998"/>
                </a:lnTo>
                <a:lnTo>
                  <a:pt x="326048" y="430388"/>
                </a:lnTo>
                <a:lnTo>
                  <a:pt x="383846" y="436214"/>
                </a:lnTo>
                <a:lnTo>
                  <a:pt x="444109" y="438214"/>
                </a:lnTo>
                <a:lnTo>
                  <a:pt x="504374" y="436214"/>
                </a:lnTo>
                <a:lnTo>
                  <a:pt x="562174" y="430388"/>
                </a:lnTo>
                <a:lnTo>
                  <a:pt x="616981" y="420998"/>
                </a:lnTo>
                <a:lnTo>
                  <a:pt x="668265" y="408303"/>
                </a:lnTo>
                <a:lnTo>
                  <a:pt x="715498" y="392565"/>
                </a:lnTo>
                <a:lnTo>
                  <a:pt x="758149" y="374045"/>
                </a:lnTo>
                <a:lnTo>
                  <a:pt x="795691" y="353004"/>
                </a:lnTo>
                <a:lnTo>
                  <a:pt x="827593" y="329703"/>
                </a:lnTo>
                <a:lnTo>
                  <a:pt x="872364" y="277363"/>
                </a:lnTo>
                <a:lnTo>
                  <a:pt x="888228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8" name="object 8"/>
          <p:cNvSpPr txBox="1"/>
          <p:nvPr/>
        </p:nvSpPr>
        <p:spPr>
          <a:xfrm>
            <a:off x="5079785" y="424986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solidFill>
                  <a:srgbClr val="00FF00"/>
                </a:solidFill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0447" y="4230810"/>
            <a:ext cx="821433" cy="405725"/>
          </a:xfrm>
          <a:custGeom>
            <a:avLst/>
            <a:gdLst/>
            <a:ahLst/>
            <a:cxnLst/>
            <a:rect l="l" t="t" r="r" b="b"/>
            <a:pathLst>
              <a:path w="888365" h="438785">
                <a:moveTo>
                  <a:pt x="888237" y="219115"/>
                </a:moveTo>
                <a:lnTo>
                  <a:pt x="872374" y="160865"/>
                </a:lnTo>
                <a:lnTo>
                  <a:pt x="827604" y="108523"/>
                </a:lnTo>
                <a:lnTo>
                  <a:pt x="795702" y="85220"/>
                </a:lnTo>
                <a:lnTo>
                  <a:pt x="758160" y="64177"/>
                </a:lnTo>
                <a:lnTo>
                  <a:pt x="715507" y="45655"/>
                </a:lnTo>
                <a:lnTo>
                  <a:pt x="668273" y="29915"/>
                </a:lnTo>
                <a:lnTo>
                  <a:pt x="616987" y="17219"/>
                </a:lnTo>
                <a:lnTo>
                  <a:pt x="562176" y="7826"/>
                </a:lnTo>
                <a:lnTo>
                  <a:pt x="504371" y="2000"/>
                </a:lnTo>
                <a:lnTo>
                  <a:pt x="444100" y="0"/>
                </a:lnTo>
                <a:lnTo>
                  <a:pt x="383839" y="2000"/>
                </a:lnTo>
                <a:lnTo>
                  <a:pt x="326042" y="7826"/>
                </a:lnTo>
                <a:lnTo>
                  <a:pt x="271238" y="17219"/>
                </a:lnTo>
                <a:lnTo>
                  <a:pt x="219956" y="29915"/>
                </a:lnTo>
                <a:lnTo>
                  <a:pt x="172726" y="45655"/>
                </a:lnTo>
                <a:lnTo>
                  <a:pt x="130076" y="64177"/>
                </a:lnTo>
                <a:lnTo>
                  <a:pt x="92535" y="85220"/>
                </a:lnTo>
                <a:lnTo>
                  <a:pt x="60633" y="108523"/>
                </a:lnTo>
                <a:lnTo>
                  <a:pt x="15864" y="160865"/>
                </a:lnTo>
                <a:lnTo>
                  <a:pt x="0" y="219115"/>
                </a:lnTo>
                <a:lnTo>
                  <a:pt x="4054" y="248847"/>
                </a:lnTo>
                <a:lnTo>
                  <a:pt x="34900" y="304402"/>
                </a:lnTo>
                <a:lnTo>
                  <a:pt x="92535" y="353004"/>
                </a:lnTo>
                <a:lnTo>
                  <a:pt x="130076" y="374045"/>
                </a:lnTo>
                <a:lnTo>
                  <a:pt x="172726" y="392565"/>
                </a:lnTo>
                <a:lnTo>
                  <a:pt x="219956" y="408303"/>
                </a:lnTo>
                <a:lnTo>
                  <a:pt x="271238" y="420998"/>
                </a:lnTo>
                <a:lnTo>
                  <a:pt x="326042" y="430388"/>
                </a:lnTo>
                <a:lnTo>
                  <a:pt x="383839" y="436214"/>
                </a:lnTo>
                <a:lnTo>
                  <a:pt x="444100" y="438214"/>
                </a:lnTo>
                <a:lnTo>
                  <a:pt x="504371" y="436214"/>
                </a:lnTo>
                <a:lnTo>
                  <a:pt x="562176" y="430388"/>
                </a:lnTo>
                <a:lnTo>
                  <a:pt x="616987" y="420998"/>
                </a:lnTo>
                <a:lnTo>
                  <a:pt x="668273" y="408303"/>
                </a:lnTo>
                <a:lnTo>
                  <a:pt x="715507" y="392565"/>
                </a:lnTo>
                <a:lnTo>
                  <a:pt x="758160" y="374045"/>
                </a:lnTo>
                <a:lnTo>
                  <a:pt x="795702" y="353004"/>
                </a:lnTo>
                <a:lnTo>
                  <a:pt x="827604" y="329703"/>
                </a:lnTo>
                <a:lnTo>
                  <a:pt x="872374" y="277363"/>
                </a:lnTo>
                <a:lnTo>
                  <a:pt x="888237" y="219115"/>
                </a:lnTo>
                <a:close/>
              </a:path>
            </a:pathLst>
          </a:custGeom>
          <a:ln w="20290">
            <a:solidFill>
              <a:srgbClr val="00FF00"/>
            </a:solidFill>
            <a:prstDash val="lgDash"/>
          </a:ln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10" name="object 10"/>
          <p:cNvSpPr txBox="1"/>
          <p:nvPr/>
        </p:nvSpPr>
        <p:spPr>
          <a:xfrm>
            <a:off x="8133193" y="4249860"/>
            <a:ext cx="504368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59" dirty="0">
                <a:solidFill>
                  <a:srgbClr val="00FF00"/>
                </a:solidFill>
                <a:latin typeface="Arial MT"/>
                <a:cs typeface="Arial MT"/>
              </a:rPr>
              <a:t>Oradea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3913" y="1989733"/>
            <a:ext cx="7960095" cy="3012705"/>
            <a:chOff x="664365" y="2151859"/>
            <a:chExt cx="8608695" cy="3258185"/>
          </a:xfrm>
        </p:grpSpPr>
        <p:sp>
          <p:nvSpPr>
            <p:cNvPr id="12" name="object 12"/>
            <p:cNvSpPr/>
            <p:nvPr/>
          </p:nvSpPr>
          <p:spPr>
            <a:xfrm>
              <a:off x="5165792" y="3597976"/>
              <a:ext cx="4097654" cy="1802130"/>
            </a:xfrm>
            <a:custGeom>
              <a:avLst/>
              <a:gdLst/>
              <a:ahLst/>
              <a:cxnLst/>
              <a:rect l="l" t="t" r="r" b="b"/>
              <a:pathLst>
                <a:path w="4097654" h="1802129">
                  <a:moveTo>
                    <a:pt x="924051" y="0"/>
                  </a:moveTo>
                  <a:lnTo>
                    <a:pt x="393974" y="973810"/>
                  </a:lnTo>
                </a:path>
                <a:path w="4097654" h="1802129">
                  <a:moveTo>
                    <a:pt x="924051" y="0"/>
                  </a:moveTo>
                  <a:lnTo>
                    <a:pt x="1454118" y="973810"/>
                  </a:lnTo>
                </a:path>
                <a:path w="4097654" h="1802129">
                  <a:moveTo>
                    <a:pt x="393974" y="1424193"/>
                  </a:moveTo>
                  <a:lnTo>
                    <a:pt x="0" y="1801548"/>
                  </a:lnTo>
                </a:path>
                <a:path w="4097654" h="1802129">
                  <a:moveTo>
                    <a:pt x="393974" y="1424193"/>
                  </a:moveTo>
                  <a:lnTo>
                    <a:pt x="393974" y="1801548"/>
                  </a:lnTo>
                </a:path>
                <a:path w="4097654" h="1802129">
                  <a:moveTo>
                    <a:pt x="393974" y="1424193"/>
                  </a:moveTo>
                  <a:lnTo>
                    <a:pt x="787949" y="1801548"/>
                  </a:lnTo>
                </a:path>
                <a:path w="4097654" h="1802129">
                  <a:moveTo>
                    <a:pt x="1454136" y="1424193"/>
                  </a:moveTo>
                  <a:lnTo>
                    <a:pt x="1762144" y="1801548"/>
                  </a:lnTo>
                </a:path>
                <a:path w="4097654" h="1802129">
                  <a:moveTo>
                    <a:pt x="1454136" y="1424193"/>
                  </a:moveTo>
                  <a:lnTo>
                    <a:pt x="1146119" y="1801548"/>
                  </a:lnTo>
                </a:path>
                <a:path w="4097654" h="1802129">
                  <a:moveTo>
                    <a:pt x="3216253" y="0"/>
                  </a:moveTo>
                  <a:lnTo>
                    <a:pt x="2729160" y="973810"/>
                  </a:lnTo>
                </a:path>
                <a:path w="4097654" h="1802129">
                  <a:moveTo>
                    <a:pt x="3216253" y="0"/>
                  </a:moveTo>
                  <a:lnTo>
                    <a:pt x="3789256" y="973810"/>
                  </a:lnTo>
                </a:path>
                <a:path w="4097654" h="1802129">
                  <a:moveTo>
                    <a:pt x="2721999" y="1424193"/>
                  </a:moveTo>
                  <a:lnTo>
                    <a:pt x="2328024" y="1801548"/>
                  </a:lnTo>
                </a:path>
                <a:path w="4097654" h="1802129">
                  <a:moveTo>
                    <a:pt x="2721999" y="1424193"/>
                  </a:moveTo>
                  <a:lnTo>
                    <a:pt x="2721999" y="1801548"/>
                  </a:lnTo>
                </a:path>
                <a:path w="4097654" h="1802129">
                  <a:moveTo>
                    <a:pt x="2721999" y="1424193"/>
                  </a:moveTo>
                  <a:lnTo>
                    <a:pt x="3115973" y="1801548"/>
                  </a:lnTo>
                </a:path>
                <a:path w="4097654" h="1802129">
                  <a:moveTo>
                    <a:pt x="3789350" y="1424193"/>
                  </a:moveTo>
                  <a:lnTo>
                    <a:pt x="4097329" y="1801548"/>
                  </a:lnTo>
                </a:path>
                <a:path w="4097654" h="1802129">
                  <a:moveTo>
                    <a:pt x="3789350" y="1424193"/>
                  </a:moveTo>
                  <a:lnTo>
                    <a:pt x="3481295" y="1801548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68491" y="2173766"/>
              <a:ext cx="7313930" cy="2398395"/>
            </a:xfrm>
            <a:custGeom>
              <a:avLst/>
              <a:gdLst/>
              <a:ahLst/>
              <a:cxnLst/>
              <a:rect l="l" t="t" r="r" b="b"/>
              <a:pathLst>
                <a:path w="7313930" h="2398395">
                  <a:moveTo>
                    <a:pt x="1633193" y="973810"/>
                  </a:moveTo>
                  <a:lnTo>
                    <a:pt x="4276387" y="0"/>
                  </a:lnTo>
                </a:path>
                <a:path w="7313930" h="2398395">
                  <a:moveTo>
                    <a:pt x="4276387" y="0"/>
                  </a:moveTo>
                  <a:lnTo>
                    <a:pt x="5021352" y="973810"/>
                  </a:lnTo>
                </a:path>
                <a:path w="7313930" h="2398395">
                  <a:moveTo>
                    <a:pt x="4276387" y="0"/>
                  </a:moveTo>
                  <a:lnTo>
                    <a:pt x="7313554" y="973810"/>
                  </a:lnTo>
                </a:path>
                <a:path w="7313930" h="2398395">
                  <a:moveTo>
                    <a:pt x="1633193" y="1424209"/>
                  </a:moveTo>
                  <a:lnTo>
                    <a:pt x="0" y="2398019"/>
                  </a:lnTo>
                </a:path>
                <a:path w="7313930" h="2398395">
                  <a:moveTo>
                    <a:pt x="1633193" y="1424209"/>
                  </a:moveTo>
                  <a:lnTo>
                    <a:pt x="1103126" y="2398019"/>
                  </a:lnTo>
                </a:path>
                <a:path w="7313930" h="2398395">
                  <a:moveTo>
                    <a:pt x="1633193" y="1424209"/>
                  </a:moveTo>
                  <a:lnTo>
                    <a:pt x="2156100" y="2398019"/>
                  </a:lnTo>
                </a:path>
                <a:path w="7313930" h="2398395">
                  <a:moveTo>
                    <a:pt x="1633193" y="1424209"/>
                  </a:moveTo>
                  <a:lnTo>
                    <a:pt x="3259227" y="2398019"/>
                  </a:lnTo>
                </a:path>
              </a:pathLst>
            </a:custGeom>
            <a:ln w="3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933753" y="5022169"/>
              <a:ext cx="788035" cy="377825"/>
            </a:xfrm>
            <a:custGeom>
              <a:avLst/>
              <a:gdLst/>
              <a:ahLst/>
              <a:cxnLst/>
              <a:rect l="l" t="t" r="r" b="b"/>
              <a:pathLst>
                <a:path w="788035" h="377825">
                  <a:moveTo>
                    <a:pt x="393965" y="0"/>
                  </a:moveTo>
                  <a:lnTo>
                    <a:pt x="0" y="377355"/>
                  </a:lnTo>
                </a:path>
                <a:path w="788035" h="377825">
                  <a:moveTo>
                    <a:pt x="393965" y="0"/>
                  </a:moveTo>
                  <a:lnTo>
                    <a:pt x="393965" y="377355"/>
                  </a:lnTo>
                </a:path>
                <a:path w="788035" h="377825">
                  <a:moveTo>
                    <a:pt x="393965" y="0"/>
                  </a:moveTo>
                  <a:lnTo>
                    <a:pt x="787939" y="377355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877665" y="4590999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00"/>
                  </a:moveTo>
                  <a:lnTo>
                    <a:pt x="872360" y="160854"/>
                  </a:lnTo>
                  <a:lnTo>
                    <a:pt x="827588" y="108516"/>
                  </a:lnTo>
                  <a:lnTo>
                    <a:pt x="795686" y="85214"/>
                  </a:lnTo>
                  <a:lnTo>
                    <a:pt x="758143" y="64173"/>
                  </a:lnTo>
                  <a:lnTo>
                    <a:pt x="715492" y="45652"/>
                  </a:lnTo>
                  <a:lnTo>
                    <a:pt x="668259" y="29913"/>
                  </a:lnTo>
                  <a:lnTo>
                    <a:pt x="616975" y="17218"/>
                  </a:lnTo>
                  <a:lnTo>
                    <a:pt x="562168" y="7826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6"/>
                  </a:lnTo>
                  <a:lnTo>
                    <a:pt x="271239" y="17218"/>
                  </a:lnTo>
                  <a:lnTo>
                    <a:pt x="219956" y="29913"/>
                  </a:lnTo>
                  <a:lnTo>
                    <a:pt x="172725" y="45652"/>
                  </a:lnTo>
                  <a:lnTo>
                    <a:pt x="130074" y="64173"/>
                  </a:lnTo>
                  <a:lnTo>
                    <a:pt x="92534" y="85214"/>
                  </a:lnTo>
                  <a:lnTo>
                    <a:pt x="60633" y="108516"/>
                  </a:lnTo>
                  <a:lnTo>
                    <a:pt x="15863" y="160854"/>
                  </a:lnTo>
                  <a:lnTo>
                    <a:pt x="0" y="219100"/>
                  </a:lnTo>
                  <a:lnTo>
                    <a:pt x="4054" y="248833"/>
                  </a:lnTo>
                  <a:lnTo>
                    <a:pt x="34899" y="304391"/>
                  </a:lnTo>
                  <a:lnTo>
                    <a:pt x="92534" y="352996"/>
                  </a:lnTo>
                  <a:lnTo>
                    <a:pt x="130074" y="374038"/>
                  </a:lnTo>
                  <a:lnTo>
                    <a:pt x="172725" y="392560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6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6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0"/>
                  </a:lnTo>
                  <a:lnTo>
                    <a:pt x="758143" y="374038"/>
                  </a:lnTo>
                  <a:lnTo>
                    <a:pt x="795686" y="352996"/>
                  </a:lnTo>
                  <a:lnTo>
                    <a:pt x="827588" y="329693"/>
                  </a:lnTo>
                  <a:lnTo>
                    <a:pt x="872360" y="277351"/>
                  </a:lnTo>
                  <a:lnTo>
                    <a:pt x="888225" y="219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7661" y="4591006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49" y="64169"/>
                  </a:lnTo>
                  <a:lnTo>
                    <a:pt x="715498" y="45649"/>
                  </a:lnTo>
                  <a:lnTo>
                    <a:pt x="668265" y="29911"/>
                  </a:lnTo>
                  <a:lnTo>
                    <a:pt x="616981" y="17216"/>
                  </a:lnTo>
                  <a:lnTo>
                    <a:pt x="562174" y="7825"/>
                  </a:lnTo>
                  <a:lnTo>
                    <a:pt x="504374" y="1999"/>
                  </a:lnTo>
                  <a:lnTo>
                    <a:pt x="444109" y="0"/>
                  </a:lnTo>
                  <a:lnTo>
                    <a:pt x="383846" y="1999"/>
                  </a:lnTo>
                  <a:lnTo>
                    <a:pt x="326048" y="7825"/>
                  </a:lnTo>
                  <a:lnTo>
                    <a:pt x="271242" y="17216"/>
                  </a:lnTo>
                  <a:lnTo>
                    <a:pt x="219959" y="29911"/>
                  </a:lnTo>
                  <a:lnTo>
                    <a:pt x="172728" y="45649"/>
                  </a:lnTo>
                  <a:lnTo>
                    <a:pt x="130077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4" y="436214"/>
                  </a:lnTo>
                  <a:lnTo>
                    <a:pt x="562174" y="430387"/>
                  </a:lnTo>
                  <a:lnTo>
                    <a:pt x="616981" y="420995"/>
                  </a:lnTo>
                  <a:lnTo>
                    <a:pt x="668265" y="408299"/>
                  </a:lnTo>
                  <a:lnTo>
                    <a:pt x="715498" y="392559"/>
                  </a:lnTo>
                  <a:lnTo>
                    <a:pt x="758149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74525" y="5022169"/>
              <a:ext cx="2865755" cy="377825"/>
            </a:xfrm>
            <a:custGeom>
              <a:avLst/>
              <a:gdLst/>
              <a:ahLst/>
              <a:cxnLst/>
              <a:rect l="l" t="t" r="r" b="b"/>
              <a:pathLst>
                <a:path w="2865754" h="377825">
                  <a:moveTo>
                    <a:pt x="393965" y="0"/>
                  </a:moveTo>
                  <a:lnTo>
                    <a:pt x="0" y="377355"/>
                  </a:lnTo>
                </a:path>
                <a:path w="2865754" h="377825">
                  <a:moveTo>
                    <a:pt x="393965" y="0"/>
                  </a:moveTo>
                  <a:lnTo>
                    <a:pt x="393965" y="377355"/>
                  </a:lnTo>
                </a:path>
                <a:path w="2865754" h="377825">
                  <a:moveTo>
                    <a:pt x="393965" y="0"/>
                  </a:moveTo>
                  <a:lnTo>
                    <a:pt x="787939" y="377355"/>
                  </a:lnTo>
                </a:path>
                <a:path w="2865754" h="377825">
                  <a:moveTo>
                    <a:pt x="1504252" y="0"/>
                  </a:moveTo>
                  <a:lnTo>
                    <a:pt x="1812269" y="377355"/>
                  </a:lnTo>
                </a:path>
                <a:path w="2865754" h="377825">
                  <a:moveTo>
                    <a:pt x="1504252" y="0"/>
                  </a:moveTo>
                  <a:lnTo>
                    <a:pt x="1196245" y="377355"/>
                  </a:lnTo>
                </a:path>
                <a:path w="2865754" h="377825">
                  <a:moveTo>
                    <a:pt x="2557235" y="0"/>
                  </a:moveTo>
                  <a:lnTo>
                    <a:pt x="2865252" y="377355"/>
                  </a:lnTo>
                </a:path>
                <a:path w="2865754" h="377825">
                  <a:moveTo>
                    <a:pt x="2557235" y="0"/>
                  </a:moveTo>
                  <a:lnTo>
                    <a:pt x="2249218" y="377355"/>
                  </a:lnTo>
                </a:path>
              </a:pathLst>
            </a:custGeom>
            <a:ln w="17527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735229" y="4281323"/>
            <a:ext cx="709873" cy="277495"/>
          </a:xfrm>
          <a:prstGeom prst="rect">
            <a:avLst/>
          </a:prstGeom>
        </p:spPr>
        <p:txBody>
          <a:bodyPr vert="horz" wrap="square" lIns="0" tIns="1467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10" spc="-500" dirty="0">
                <a:latin typeface="Arial MT"/>
                <a:cs typeface="Arial MT"/>
              </a:rPr>
              <a:t>Rimnicu</a:t>
            </a:r>
            <a:r>
              <a:rPr sz="1710" spc="-270" dirty="0">
                <a:latin typeface="Arial MT"/>
                <a:cs typeface="Arial MT"/>
              </a:rPr>
              <a:t> </a:t>
            </a:r>
            <a:r>
              <a:rPr sz="1710" spc="-440" dirty="0">
                <a:latin typeface="Arial MT"/>
                <a:cs typeface="Arial MT"/>
              </a:rPr>
              <a:t>Vilcea</a:t>
            </a:r>
            <a:endParaRPr sz="171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40327" y="2893971"/>
            <a:ext cx="861359" cy="445653"/>
            <a:chOff x="7928042" y="3129776"/>
            <a:chExt cx="931544" cy="481965"/>
          </a:xfrm>
        </p:grpSpPr>
        <p:sp>
          <p:nvSpPr>
            <p:cNvPr id="20" name="object 20"/>
            <p:cNvSpPr/>
            <p:nvPr/>
          </p:nvSpPr>
          <p:spPr>
            <a:xfrm>
              <a:off x="7949628" y="315135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38" y="219113"/>
                  </a:moveTo>
                  <a:lnTo>
                    <a:pt x="872373" y="160866"/>
                  </a:lnTo>
                  <a:lnTo>
                    <a:pt x="827601" y="108525"/>
                  </a:lnTo>
                  <a:lnTo>
                    <a:pt x="795698" y="85222"/>
                  </a:lnTo>
                  <a:lnTo>
                    <a:pt x="758156" y="64179"/>
                  </a:lnTo>
                  <a:lnTo>
                    <a:pt x="715504" y="45657"/>
                  </a:lnTo>
                  <a:lnTo>
                    <a:pt x="668272" y="29916"/>
                  </a:lnTo>
                  <a:lnTo>
                    <a:pt x="616988" y="17220"/>
                  </a:lnTo>
                  <a:lnTo>
                    <a:pt x="562181" y="7827"/>
                  </a:lnTo>
                  <a:lnTo>
                    <a:pt x="504382" y="2000"/>
                  </a:lnTo>
                  <a:lnTo>
                    <a:pt x="444119" y="0"/>
                  </a:lnTo>
                  <a:lnTo>
                    <a:pt x="383855" y="2000"/>
                  </a:lnTo>
                  <a:lnTo>
                    <a:pt x="326056" y="7827"/>
                  </a:lnTo>
                  <a:lnTo>
                    <a:pt x="271249" y="17220"/>
                  </a:lnTo>
                  <a:lnTo>
                    <a:pt x="219965" y="29916"/>
                  </a:lnTo>
                  <a:lnTo>
                    <a:pt x="172733" y="45657"/>
                  </a:lnTo>
                  <a:lnTo>
                    <a:pt x="130081" y="64179"/>
                  </a:lnTo>
                  <a:lnTo>
                    <a:pt x="92539" y="85222"/>
                  </a:lnTo>
                  <a:lnTo>
                    <a:pt x="60636" y="108525"/>
                  </a:lnTo>
                  <a:lnTo>
                    <a:pt x="15864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901" y="304396"/>
                  </a:lnTo>
                  <a:lnTo>
                    <a:pt x="92539" y="352998"/>
                  </a:lnTo>
                  <a:lnTo>
                    <a:pt x="130081" y="374040"/>
                  </a:lnTo>
                  <a:lnTo>
                    <a:pt x="172733" y="392561"/>
                  </a:lnTo>
                  <a:lnTo>
                    <a:pt x="219965" y="408299"/>
                  </a:lnTo>
                  <a:lnTo>
                    <a:pt x="271249" y="420995"/>
                  </a:lnTo>
                  <a:lnTo>
                    <a:pt x="326056" y="430387"/>
                  </a:lnTo>
                  <a:lnTo>
                    <a:pt x="383855" y="436213"/>
                  </a:lnTo>
                  <a:lnTo>
                    <a:pt x="444119" y="438213"/>
                  </a:lnTo>
                  <a:lnTo>
                    <a:pt x="504382" y="436213"/>
                  </a:lnTo>
                  <a:lnTo>
                    <a:pt x="562181" y="430387"/>
                  </a:lnTo>
                  <a:lnTo>
                    <a:pt x="616988" y="420995"/>
                  </a:lnTo>
                  <a:lnTo>
                    <a:pt x="668272" y="408299"/>
                  </a:lnTo>
                  <a:lnTo>
                    <a:pt x="715504" y="392561"/>
                  </a:lnTo>
                  <a:lnTo>
                    <a:pt x="758156" y="374040"/>
                  </a:lnTo>
                  <a:lnTo>
                    <a:pt x="795698" y="352998"/>
                  </a:lnTo>
                  <a:lnTo>
                    <a:pt x="827601" y="329697"/>
                  </a:lnTo>
                  <a:lnTo>
                    <a:pt x="872373" y="277358"/>
                  </a:lnTo>
                  <a:lnTo>
                    <a:pt x="888238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949632" y="3151366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51" y="64169"/>
                  </a:lnTo>
                  <a:lnTo>
                    <a:pt x="715500" y="45649"/>
                  </a:lnTo>
                  <a:lnTo>
                    <a:pt x="668268" y="29911"/>
                  </a:lnTo>
                  <a:lnTo>
                    <a:pt x="616985" y="17216"/>
                  </a:lnTo>
                  <a:lnTo>
                    <a:pt x="562180" y="7825"/>
                  </a:lnTo>
                  <a:lnTo>
                    <a:pt x="504381" y="1999"/>
                  </a:lnTo>
                  <a:lnTo>
                    <a:pt x="444118" y="0"/>
                  </a:lnTo>
                  <a:lnTo>
                    <a:pt x="383854" y="1999"/>
                  </a:lnTo>
                  <a:lnTo>
                    <a:pt x="326053" y="7825"/>
                  </a:lnTo>
                  <a:lnTo>
                    <a:pt x="271246" y="17216"/>
                  </a:lnTo>
                  <a:lnTo>
                    <a:pt x="219962" y="29911"/>
                  </a:lnTo>
                  <a:lnTo>
                    <a:pt x="172730" y="45649"/>
                  </a:lnTo>
                  <a:lnTo>
                    <a:pt x="130078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8" y="374037"/>
                  </a:lnTo>
                  <a:lnTo>
                    <a:pt x="172730" y="392559"/>
                  </a:lnTo>
                  <a:lnTo>
                    <a:pt x="219962" y="408299"/>
                  </a:lnTo>
                  <a:lnTo>
                    <a:pt x="271246" y="420995"/>
                  </a:lnTo>
                  <a:lnTo>
                    <a:pt x="326053" y="430387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7"/>
                  </a:lnTo>
                  <a:lnTo>
                    <a:pt x="616985" y="420995"/>
                  </a:lnTo>
                  <a:lnTo>
                    <a:pt x="668268" y="408299"/>
                  </a:lnTo>
                  <a:lnTo>
                    <a:pt x="715500" y="392559"/>
                  </a:lnTo>
                  <a:lnTo>
                    <a:pt x="758151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643057" y="2932947"/>
            <a:ext cx="432147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390" dirty="0">
                <a:latin typeface="Arial MT"/>
                <a:cs typeface="Arial MT"/>
              </a:rPr>
              <a:t>Zerind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18400" y="1597044"/>
            <a:ext cx="821433" cy="405725"/>
            <a:chOff x="4876181" y="1727173"/>
            <a:chExt cx="888365" cy="438784"/>
          </a:xfrm>
        </p:grpSpPr>
        <p:sp>
          <p:nvSpPr>
            <p:cNvPr id="24" name="object 24"/>
            <p:cNvSpPr/>
            <p:nvPr/>
          </p:nvSpPr>
          <p:spPr>
            <a:xfrm>
              <a:off x="4876190" y="1727174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00"/>
                  </a:moveTo>
                  <a:lnTo>
                    <a:pt x="872360" y="160854"/>
                  </a:lnTo>
                  <a:lnTo>
                    <a:pt x="827588" y="108516"/>
                  </a:lnTo>
                  <a:lnTo>
                    <a:pt x="795686" y="85214"/>
                  </a:lnTo>
                  <a:lnTo>
                    <a:pt x="758143" y="64173"/>
                  </a:lnTo>
                  <a:lnTo>
                    <a:pt x="715492" y="45652"/>
                  </a:lnTo>
                  <a:lnTo>
                    <a:pt x="668259" y="29913"/>
                  </a:lnTo>
                  <a:lnTo>
                    <a:pt x="616975" y="17218"/>
                  </a:lnTo>
                  <a:lnTo>
                    <a:pt x="562168" y="7826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6"/>
                  </a:lnTo>
                  <a:lnTo>
                    <a:pt x="271239" y="17218"/>
                  </a:lnTo>
                  <a:lnTo>
                    <a:pt x="219956" y="29913"/>
                  </a:lnTo>
                  <a:lnTo>
                    <a:pt x="172725" y="45652"/>
                  </a:lnTo>
                  <a:lnTo>
                    <a:pt x="130074" y="64173"/>
                  </a:lnTo>
                  <a:lnTo>
                    <a:pt x="92534" y="85214"/>
                  </a:lnTo>
                  <a:lnTo>
                    <a:pt x="60633" y="108516"/>
                  </a:lnTo>
                  <a:lnTo>
                    <a:pt x="15863" y="160854"/>
                  </a:lnTo>
                  <a:lnTo>
                    <a:pt x="0" y="219100"/>
                  </a:lnTo>
                  <a:lnTo>
                    <a:pt x="4054" y="248831"/>
                  </a:lnTo>
                  <a:lnTo>
                    <a:pt x="34899" y="304386"/>
                  </a:lnTo>
                  <a:lnTo>
                    <a:pt x="92534" y="352990"/>
                  </a:lnTo>
                  <a:lnTo>
                    <a:pt x="130074" y="374034"/>
                  </a:lnTo>
                  <a:lnTo>
                    <a:pt x="172725" y="392556"/>
                  </a:lnTo>
                  <a:lnTo>
                    <a:pt x="219956" y="408296"/>
                  </a:lnTo>
                  <a:lnTo>
                    <a:pt x="271239" y="420993"/>
                  </a:lnTo>
                  <a:lnTo>
                    <a:pt x="326044" y="430386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6"/>
                  </a:lnTo>
                  <a:lnTo>
                    <a:pt x="616975" y="420993"/>
                  </a:lnTo>
                  <a:lnTo>
                    <a:pt x="668259" y="408296"/>
                  </a:lnTo>
                  <a:lnTo>
                    <a:pt x="715492" y="392556"/>
                  </a:lnTo>
                  <a:lnTo>
                    <a:pt x="758143" y="374034"/>
                  </a:lnTo>
                  <a:lnTo>
                    <a:pt x="795686" y="352990"/>
                  </a:lnTo>
                  <a:lnTo>
                    <a:pt x="827588" y="329687"/>
                  </a:lnTo>
                  <a:lnTo>
                    <a:pt x="872360" y="277346"/>
                  </a:lnTo>
                  <a:lnTo>
                    <a:pt x="888225" y="21910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76181" y="172717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6"/>
                  </a:lnTo>
                  <a:lnTo>
                    <a:pt x="827593" y="108518"/>
                  </a:lnTo>
                  <a:lnTo>
                    <a:pt x="795691" y="85217"/>
                  </a:lnTo>
                  <a:lnTo>
                    <a:pt x="758151" y="64175"/>
                  </a:lnTo>
                  <a:lnTo>
                    <a:pt x="715500" y="45654"/>
                  </a:lnTo>
                  <a:lnTo>
                    <a:pt x="668268" y="29914"/>
                  </a:lnTo>
                  <a:lnTo>
                    <a:pt x="616985" y="17218"/>
                  </a:lnTo>
                  <a:lnTo>
                    <a:pt x="562180" y="7826"/>
                  </a:lnTo>
                  <a:lnTo>
                    <a:pt x="504381" y="2000"/>
                  </a:lnTo>
                  <a:lnTo>
                    <a:pt x="444118" y="0"/>
                  </a:lnTo>
                  <a:lnTo>
                    <a:pt x="383854" y="2000"/>
                  </a:lnTo>
                  <a:lnTo>
                    <a:pt x="326053" y="7826"/>
                  </a:lnTo>
                  <a:lnTo>
                    <a:pt x="271246" y="17218"/>
                  </a:lnTo>
                  <a:lnTo>
                    <a:pt x="219962" y="29914"/>
                  </a:lnTo>
                  <a:lnTo>
                    <a:pt x="172730" y="45654"/>
                  </a:lnTo>
                  <a:lnTo>
                    <a:pt x="130078" y="64175"/>
                  </a:lnTo>
                  <a:lnTo>
                    <a:pt x="92536" y="85217"/>
                  </a:lnTo>
                  <a:lnTo>
                    <a:pt x="60634" y="108518"/>
                  </a:lnTo>
                  <a:lnTo>
                    <a:pt x="15864" y="160856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8" y="374037"/>
                  </a:lnTo>
                  <a:lnTo>
                    <a:pt x="172730" y="392559"/>
                  </a:lnTo>
                  <a:lnTo>
                    <a:pt x="219962" y="408299"/>
                  </a:lnTo>
                  <a:lnTo>
                    <a:pt x="271246" y="420995"/>
                  </a:lnTo>
                  <a:lnTo>
                    <a:pt x="326053" y="430387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7"/>
                  </a:lnTo>
                  <a:lnTo>
                    <a:pt x="616985" y="420995"/>
                  </a:lnTo>
                  <a:lnTo>
                    <a:pt x="668268" y="408299"/>
                  </a:lnTo>
                  <a:lnTo>
                    <a:pt x="715500" y="392559"/>
                  </a:lnTo>
                  <a:lnTo>
                    <a:pt x="758151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61222" y="1616059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193606" y="2913921"/>
            <a:ext cx="821433" cy="405725"/>
            <a:chOff x="2253811" y="3151352"/>
            <a:chExt cx="888365" cy="438784"/>
          </a:xfrm>
        </p:grpSpPr>
        <p:sp>
          <p:nvSpPr>
            <p:cNvPr id="28" name="object 28"/>
            <p:cNvSpPr/>
            <p:nvPr/>
          </p:nvSpPr>
          <p:spPr>
            <a:xfrm>
              <a:off x="2253818" y="315135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0" y="160866"/>
                  </a:lnTo>
                  <a:lnTo>
                    <a:pt x="827588" y="108525"/>
                  </a:lnTo>
                  <a:lnTo>
                    <a:pt x="795686" y="85222"/>
                  </a:lnTo>
                  <a:lnTo>
                    <a:pt x="758143" y="64179"/>
                  </a:lnTo>
                  <a:lnTo>
                    <a:pt x="715492" y="45657"/>
                  </a:lnTo>
                  <a:lnTo>
                    <a:pt x="668259" y="29916"/>
                  </a:lnTo>
                  <a:lnTo>
                    <a:pt x="616975" y="17220"/>
                  </a:lnTo>
                  <a:lnTo>
                    <a:pt x="562168" y="7827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7"/>
                  </a:lnTo>
                  <a:lnTo>
                    <a:pt x="271239" y="17220"/>
                  </a:lnTo>
                  <a:lnTo>
                    <a:pt x="219956" y="29916"/>
                  </a:lnTo>
                  <a:lnTo>
                    <a:pt x="172725" y="45657"/>
                  </a:lnTo>
                  <a:lnTo>
                    <a:pt x="130074" y="64179"/>
                  </a:lnTo>
                  <a:lnTo>
                    <a:pt x="92534" y="85222"/>
                  </a:lnTo>
                  <a:lnTo>
                    <a:pt x="60633" y="108525"/>
                  </a:lnTo>
                  <a:lnTo>
                    <a:pt x="15863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7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1"/>
                  </a:lnTo>
                  <a:lnTo>
                    <a:pt x="758143" y="374040"/>
                  </a:lnTo>
                  <a:lnTo>
                    <a:pt x="795686" y="352998"/>
                  </a:lnTo>
                  <a:lnTo>
                    <a:pt x="827588" y="329697"/>
                  </a:lnTo>
                  <a:lnTo>
                    <a:pt x="872360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253811" y="3151366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099"/>
                  </a:moveTo>
                  <a:lnTo>
                    <a:pt x="872364" y="160850"/>
                  </a:lnTo>
                  <a:lnTo>
                    <a:pt x="827593" y="108511"/>
                  </a:lnTo>
                  <a:lnTo>
                    <a:pt x="795691" y="85210"/>
                  </a:lnTo>
                  <a:lnTo>
                    <a:pt x="758151" y="64169"/>
                  </a:lnTo>
                  <a:lnTo>
                    <a:pt x="715500" y="45649"/>
                  </a:lnTo>
                  <a:lnTo>
                    <a:pt x="668268" y="29911"/>
                  </a:lnTo>
                  <a:lnTo>
                    <a:pt x="616985" y="17216"/>
                  </a:lnTo>
                  <a:lnTo>
                    <a:pt x="562180" y="7825"/>
                  </a:lnTo>
                  <a:lnTo>
                    <a:pt x="504381" y="1999"/>
                  </a:lnTo>
                  <a:lnTo>
                    <a:pt x="444118" y="0"/>
                  </a:lnTo>
                  <a:lnTo>
                    <a:pt x="383854" y="1999"/>
                  </a:lnTo>
                  <a:lnTo>
                    <a:pt x="326053" y="7825"/>
                  </a:lnTo>
                  <a:lnTo>
                    <a:pt x="271246" y="17216"/>
                  </a:lnTo>
                  <a:lnTo>
                    <a:pt x="219962" y="29911"/>
                  </a:lnTo>
                  <a:lnTo>
                    <a:pt x="172730" y="45649"/>
                  </a:lnTo>
                  <a:lnTo>
                    <a:pt x="130078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8" y="374037"/>
                  </a:lnTo>
                  <a:lnTo>
                    <a:pt x="172730" y="392559"/>
                  </a:lnTo>
                  <a:lnTo>
                    <a:pt x="219962" y="408299"/>
                  </a:lnTo>
                  <a:lnTo>
                    <a:pt x="271246" y="420995"/>
                  </a:lnTo>
                  <a:lnTo>
                    <a:pt x="326053" y="430387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7"/>
                  </a:lnTo>
                  <a:lnTo>
                    <a:pt x="616985" y="420995"/>
                  </a:lnTo>
                  <a:lnTo>
                    <a:pt x="668268" y="408299"/>
                  </a:lnTo>
                  <a:lnTo>
                    <a:pt x="715500" y="392559"/>
                  </a:lnTo>
                  <a:lnTo>
                    <a:pt x="758151" y="374037"/>
                  </a:lnTo>
                  <a:lnTo>
                    <a:pt x="795691" y="352994"/>
                  </a:lnTo>
                  <a:lnTo>
                    <a:pt x="827593" y="329691"/>
                  </a:lnTo>
                  <a:lnTo>
                    <a:pt x="872364" y="277349"/>
                  </a:lnTo>
                  <a:lnTo>
                    <a:pt x="888228" y="21909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30413" y="2932971"/>
            <a:ext cx="344074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370" dirty="0">
                <a:latin typeface="Arial MT"/>
                <a:cs typeface="Arial MT"/>
              </a:rPr>
              <a:t>Sibiu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57495" y="4210848"/>
            <a:ext cx="861359" cy="445653"/>
            <a:chOff x="592535" y="4553954"/>
            <a:chExt cx="931544" cy="481965"/>
          </a:xfrm>
        </p:grpSpPr>
        <p:sp>
          <p:nvSpPr>
            <p:cNvPr id="32" name="object 32"/>
            <p:cNvSpPr/>
            <p:nvPr/>
          </p:nvSpPr>
          <p:spPr>
            <a:xfrm>
              <a:off x="614126" y="457554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32" y="219113"/>
                  </a:moveTo>
                  <a:lnTo>
                    <a:pt x="872368" y="160866"/>
                  </a:lnTo>
                  <a:lnTo>
                    <a:pt x="827596" y="108525"/>
                  </a:lnTo>
                  <a:lnTo>
                    <a:pt x="795693" y="85222"/>
                  </a:lnTo>
                  <a:lnTo>
                    <a:pt x="758151" y="64179"/>
                  </a:lnTo>
                  <a:lnTo>
                    <a:pt x="715499" y="45657"/>
                  </a:lnTo>
                  <a:lnTo>
                    <a:pt x="668267" y="29916"/>
                  </a:lnTo>
                  <a:lnTo>
                    <a:pt x="616982" y="17220"/>
                  </a:lnTo>
                  <a:lnTo>
                    <a:pt x="562176" y="7827"/>
                  </a:lnTo>
                  <a:lnTo>
                    <a:pt x="504377" y="2000"/>
                  </a:lnTo>
                  <a:lnTo>
                    <a:pt x="444113" y="0"/>
                  </a:lnTo>
                  <a:lnTo>
                    <a:pt x="383850" y="2000"/>
                  </a:lnTo>
                  <a:lnTo>
                    <a:pt x="326051" y="7827"/>
                  </a:lnTo>
                  <a:lnTo>
                    <a:pt x="271245" y="17220"/>
                  </a:lnTo>
                  <a:lnTo>
                    <a:pt x="219962" y="29916"/>
                  </a:lnTo>
                  <a:lnTo>
                    <a:pt x="172730" y="45657"/>
                  </a:lnTo>
                  <a:lnTo>
                    <a:pt x="130078" y="64179"/>
                  </a:lnTo>
                  <a:lnTo>
                    <a:pt x="92537" y="85222"/>
                  </a:lnTo>
                  <a:lnTo>
                    <a:pt x="60635" y="108525"/>
                  </a:lnTo>
                  <a:lnTo>
                    <a:pt x="15864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900" y="304396"/>
                  </a:lnTo>
                  <a:lnTo>
                    <a:pt x="92537" y="352998"/>
                  </a:lnTo>
                  <a:lnTo>
                    <a:pt x="130078" y="374040"/>
                  </a:lnTo>
                  <a:lnTo>
                    <a:pt x="172730" y="392561"/>
                  </a:lnTo>
                  <a:lnTo>
                    <a:pt x="219962" y="408299"/>
                  </a:lnTo>
                  <a:lnTo>
                    <a:pt x="271245" y="420995"/>
                  </a:lnTo>
                  <a:lnTo>
                    <a:pt x="326051" y="430387"/>
                  </a:lnTo>
                  <a:lnTo>
                    <a:pt x="383850" y="436213"/>
                  </a:lnTo>
                  <a:lnTo>
                    <a:pt x="444113" y="438213"/>
                  </a:lnTo>
                  <a:lnTo>
                    <a:pt x="504377" y="436213"/>
                  </a:lnTo>
                  <a:lnTo>
                    <a:pt x="562176" y="430387"/>
                  </a:lnTo>
                  <a:lnTo>
                    <a:pt x="616982" y="420995"/>
                  </a:lnTo>
                  <a:lnTo>
                    <a:pt x="668267" y="408299"/>
                  </a:lnTo>
                  <a:lnTo>
                    <a:pt x="715499" y="392561"/>
                  </a:lnTo>
                  <a:lnTo>
                    <a:pt x="758151" y="374040"/>
                  </a:lnTo>
                  <a:lnTo>
                    <a:pt x="795693" y="352998"/>
                  </a:lnTo>
                  <a:lnTo>
                    <a:pt x="827596" y="329697"/>
                  </a:lnTo>
                  <a:lnTo>
                    <a:pt x="872368" y="277358"/>
                  </a:lnTo>
                  <a:lnTo>
                    <a:pt x="888232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14125" y="4575544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115"/>
                  </a:moveTo>
                  <a:lnTo>
                    <a:pt x="872364" y="160865"/>
                  </a:lnTo>
                  <a:lnTo>
                    <a:pt x="827593" y="108523"/>
                  </a:lnTo>
                  <a:lnTo>
                    <a:pt x="795691" y="85220"/>
                  </a:lnTo>
                  <a:lnTo>
                    <a:pt x="758151" y="64177"/>
                  </a:lnTo>
                  <a:lnTo>
                    <a:pt x="715500" y="45655"/>
                  </a:lnTo>
                  <a:lnTo>
                    <a:pt x="668268" y="29915"/>
                  </a:lnTo>
                  <a:lnTo>
                    <a:pt x="616985" y="17219"/>
                  </a:lnTo>
                  <a:lnTo>
                    <a:pt x="562180" y="7826"/>
                  </a:lnTo>
                  <a:lnTo>
                    <a:pt x="504381" y="2000"/>
                  </a:lnTo>
                  <a:lnTo>
                    <a:pt x="444118" y="0"/>
                  </a:lnTo>
                  <a:lnTo>
                    <a:pt x="383854" y="2000"/>
                  </a:lnTo>
                  <a:lnTo>
                    <a:pt x="326053" y="7826"/>
                  </a:lnTo>
                  <a:lnTo>
                    <a:pt x="271246" y="17219"/>
                  </a:lnTo>
                  <a:lnTo>
                    <a:pt x="219962" y="29915"/>
                  </a:lnTo>
                  <a:lnTo>
                    <a:pt x="172730" y="45655"/>
                  </a:lnTo>
                  <a:lnTo>
                    <a:pt x="130078" y="64177"/>
                  </a:lnTo>
                  <a:lnTo>
                    <a:pt x="92536" y="85220"/>
                  </a:lnTo>
                  <a:lnTo>
                    <a:pt x="60634" y="108523"/>
                  </a:lnTo>
                  <a:lnTo>
                    <a:pt x="15864" y="160865"/>
                  </a:lnTo>
                  <a:lnTo>
                    <a:pt x="0" y="219115"/>
                  </a:lnTo>
                  <a:lnTo>
                    <a:pt x="4054" y="248847"/>
                  </a:lnTo>
                  <a:lnTo>
                    <a:pt x="34900" y="304402"/>
                  </a:lnTo>
                  <a:lnTo>
                    <a:pt x="92536" y="353004"/>
                  </a:lnTo>
                  <a:lnTo>
                    <a:pt x="130078" y="374045"/>
                  </a:lnTo>
                  <a:lnTo>
                    <a:pt x="172730" y="392565"/>
                  </a:lnTo>
                  <a:lnTo>
                    <a:pt x="219962" y="408303"/>
                  </a:lnTo>
                  <a:lnTo>
                    <a:pt x="271246" y="420998"/>
                  </a:lnTo>
                  <a:lnTo>
                    <a:pt x="326053" y="430388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8"/>
                  </a:lnTo>
                  <a:lnTo>
                    <a:pt x="616985" y="420998"/>
                  </a:lnTo>
                  <a:lnTo>
                    <a:pt x="668268" y="408303"/>
                  </a:lnTo>
                  <a:lnTo>
                    <a:pt x="715500" y="392565"/>
                  </a:lnTo>
                  <a:lnTo>
                    <a:pt x="758151" y="374045"/>
                  </a:lnTo>
                  <a:lnTo>
                    <a:pt x="795691" y="353004"/>
                  </a:lnTo>
                  <a:lnTo>
                    <a:pt x="827593" y="329703"/>
                  </a:lnTo>
                  <a:lnTo>
                    <a:pt x="872364" y="277363"/>
                  </a:lnTo>
                  <a:lnTo>
                    <a:pt x="888228" y="219115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920268" y="4249860"/>
            <a:ext cx="328221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latin typeface="Arial MT"/>
                <a:cs typeface="Arial MT"/>
              </a:rPr>
              <a:t>Arad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672350" y="4210848"/>
            <a:ext cx="861359" cy="445653"/>
            <a:chOff x="1690082" y="4553954"/>
            <a:chExt cx="931544" cy="481965"/>
          </a:xfrm>
        </p:grpSpPr>
        <p:sp>
          <p:nvSpPr>
            <p:cNvPr id="36" name="object 36"/>
            <p:cNvSpPr/>
            <p:nvPr/>
          </p:nvSpPr>
          <p:spPr>
            <a:xfrm>
              <a:off x="1711680" y="457554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0" y="160866"/>
                  </a:lnTo>
                  <a:lnTo>
                    <a:pt x="827588" y="108525"/>
                  </a:lnTo>
                  <a:lnTo>
                    <a:pt x="795686" y="85222"/>
                  </a:lnTo>
                  <a:lnTo>
                    <a:pt x="758143" y="64179"/>
                  </a:lnTo>
                  <a:lnTo>
                    <a:pt x="715492" y="45657"/>
                  </a:lnTo>
                  <a:lnTo>
                    <a:pt x="668259" y="29916"/>
                  </a:lnTo>
                  <a:lnTo>
                    <a:pt x="616975" y="17220"/>
                  </a:lnTo>
                  <a:lnTo>
                    <a:pt x="562168" y="7827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7"/>
                  </a:lnTo>
                  <a:lnTo>
                    <a:pt x="271239" y="17220"/>
                  </a:lnTo>
                  <a:lnTo>
                    <a:pt x="219956" y="29916"/>
                  </a:lnTo>
                  <a:lnTo>
                    <a:pt x="172725" y="45657"/>
                  </a:lnTo>
                  <a:lnTo>
                    <a:pt x="130074" y="64179"/>
                  </a:lnTo>
                  <a:lnTo>
                    <a:pt x="92534" y="85222"/>
                  </a:lnTo>
                  <a:lnTo>
                    <a:pt x="60633" y="108525"/>
                  </a:lnTo>
                  <a:lnTo>
                    <a:pt x="15863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7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1"/>
                  </a:lnTo>
                  <a:lnTo>
                    <a:pt x="758143" y="374040"/>
                  </a:lnTo>
                  <a:lnTo>
                    <a:pt x="795686" y="352998"/>
                  </a:lnTo>
                  <a:lnTo>
                    <a:pt x="827588" y="329697"/>
                  </a:lnTo>
                  <a:lnTo>
                    <a:pt x="872360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711672" y="4575544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8" y="219115"/>
                  </a:moveTo>
                  <a:lnTo>
                    <a:pt x="872364" y="160865"/>
                  </a:lnTo>
                  <a:lnTo>
                    <a:pt x="827593" y="108523"/>
                  </a:lnTo>
                  <a:lnTo>
                    <a:pt x="795691" y="85220"/>
                  </a:lnTo>
                  <a:lnTo>
                    <a:pt x="758151" y="64177"/>
                  </a:lnTo>
                  <a:lnTo>
                    <a:pt x="715500" y="45655"/>
                  </a:lnTo>
                  <a:lnTo>
                    <a:pt x="668268" y="29915"/>
                  </a:lnTo>
                  <a:lnTo>
                    <a:pt x="616985" y="17219"/>
                  </a:lnTo>
                  <a:lnTo>
                    <a:pt x="562180" y="7826"/>
                  </a:lnTo>
                  <a:lnTo>
                    <a:pt x="504381" y="2000"/>
                  </a:lnTo>
                  <a:lnTo>
                    <a:pt x="444118" y="0"/>
                  </a:lnTo>
                  <a:lnTo>
                    <a:pt x="383854" y="2000"/>
                  </a:lnTo>
                  <a:lnTo>
                    <a:pt x="326053" y="7826"/>
                  </a:lnTo>
                  <a:lnTo>
                    <a:pt x="271246" y="17219"/>
                  </a:lnTo>
                  <a:lnTo>
                    <a:pt x="219962" y="29915"/>
                  </a:lnTo>
                  <a:lnTo>
                    <a:pt x="172730" y="45655"/>
                  </a:lnTo>
                  <a:lnTo>
                    <a:pt x="130078" y="64177"/>
                  </a:lnTo>
                  <a:lnTo>
                    <a:pt x="92536" y="85220"/>
                  </a:lnTo>
                  <a:lnTo>
                    <a:pt x="60634" y="108523"/>
                  </a:lnTo>
                  <a:lnTo>
                    <a:pt x="15864" y="160865"/>
                  </a:lnTo>
                  <a:lnTo>
                    <a:pt x="0" y="219115"/>
                  </a:lnTo>
                  <a:lnTo>
                    <a:pt x="4054" y="248847"/>
                  </a:lnTo>
                  <a:lnTo>
                    <a:pt x="34900" y="304402"/>
                  </a:lnTo>
                  <a:lnTo>
                    <a:pt x="92536" y="353004"/>
                  </a:lnTo>
                  <a:lnTo>
                    <a:pt x="130078" y="374045"/>
                  </a:lnTo>
                  <a:lnTo>
                    <a:pt x="172730" y="392565"/>
                  </a:lnTo>
                  <a:lnTo>
                    <a:pt x="219962" y="408303"/>
                  </a:lnTo>
                  <a:lnTo>
                    <a:pt x="271246" y="420998"/>
                  </a:lnTo>
                  <a:lnTo>
                    <a:pt x="326053" y="430388"/>
                  </a:lnTo>
                  <a:lnTo>
                    <a:pt x="383854" y="436214"/>
                  </a:lnTo>
                  <a:lnTo>
                    <a:pt x="444118" y="438214"/>
                  </a:lnTo>
                  <a:lnTo>
                    <a:pt x="504381" y="436214"/>
                  </a:lnTo>
                  <a:lnTo>
                    <a:pt x="562180" y="430388"/>
                  </a:lnTo>
                  <a:lnTo>
                    <a:pt x="616985" y="420998"/>
                  </a:lnTo>
                  <a:lnTo>
                    <a:pt x="668268" y="408303"/>
                  </a:lnTo>
                  <a:lnTo>
                    <a:pt x="715500" y="392565"/>
                  </a:lnTo>
                  <a:lnTo>
                    <a:pt x="758151" y="374045"/>
                  </a:lnTo>
                  <a:lnTo>
                    <a:pt x="795691" y="353004"/>
                  </a:lnTo>
                  <a:lnTo>
                    <a:pt x="827593" y="329703"/>
                  </a:lnTo>
                  <a:lnTo>
                    <a:pt x="872364" y="277363"/>
                  </a:lnTo>
                  <a:lnTo>
                    <a:pt x="888228" y="219115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821061" y="4249860"/>
            <a:ext cx="552515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34" dirty="0">
                <a:latin typeface="Arial MT"/>
                <a:cs typeface="Arial MT"/>
              </a:rPr>
              <a:t>Fagaras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661729" y="4210848"/>
            <a:ext cx="861359" cy="445653"/>
            <a:chOff x="2760077" y="4553954"/>
            <a:chExt cx="931544" cy="481965"/>
          </a:xfrm>
        </p:grpSpPr>
        <p:sp>
          <p:nvSpPr>
            <p:cNvPr id="40" name="object 40"/>
            <p:cNvSpPr/>
            <p:nvPr/>
          </p:nvSpPr>
          <p:spPr>
            <a:xfrm>
              <a:off x="2781668" y="4575543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25" y="219113"/>
                  </a:moveTo>
                  <a:lnTo>
                    <a:pt x="872360" y="160866"/>
                  </a:lnTo>
                  <a:lnTo>
                    <a:pt x="827588" y="108525"/>
                  </a:lnTo>
                  <a:lnTo>
                    <a:pt x="795686" y="85222"/>
                  </a:lnTo>
                  <a:lnTo>
                    <a:pt x="758143" y="64179"/>
                  </a:lnTo>
                  <a:lnTo>
                    <a:pt x="715492" y="45657"/>
                  </a:lnTo>
                  <a:lnTo>
                    <a:pt x="668259" y="29916"/>
                  </a:lnTo>
                  <a:lnTo>
                    <a:pt x="616975" y="17220"/>
                  </a:lnTo>
                  <a:lnTo>
                    <a:pt x="562168" y="7827"/>
                  </a:lnTo>
                  <a:lnTo>
                    <a:pt x="504369" y="2000"/>
                  </a:lnTo>
                  <a:lnTo>
                    <a:pt x="444106" y="0"/>
                  </a:lnTo>
                  <a:lnTo>
                    <a:pt x="383843" y="2000"/>
                  </a:lnTo>
                  <a:lnTo>
                    <a:pt x="326044" y="7827"/>
                  </a:lnTo>
                  <a:lnTo>
                    <a:pt x="271239" y="17220"/>
                  </a:lnTo>
                  <a:lnTo>
                    <a:pt x="219956" y="29916"/>
                  </a:lnTo>
                  <a:lnTo>
                    <a:pt x="172725" y="45657"/>
                  </a:lnTo>
                  <a:lnTo>
                    <a:pt x="130074" y="64179"/>
                  </a:lnTo>
                  <a:lnTo>
                    <a:pt x="92534" y="85222"/>
                  </a:lnTo>
                  <a:lnTo>
                    <a:pt x="60633" y="108525"/>
                  </a:lnTo>
                  <a:lnTo>
                    <a:pt x="15863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899" y="304396"/>
                  </a:lnTo>
                  <a:lnTo>
                    <a:pt x="92534" y="352998"/>
                  </a:lnTo>
                  <a:lnTo>
                    <a:pt x="130074" y="374040"/>
                  </a:lnTo>
                  <a:lnTo>
                    <a:pt x="172725" y="392561"/>
                  </a:lnTo>
                  <a:lnTo>
                    <a:pt x="219956" y="408299"/>
                  </a:lnTo>
                  <a:lnTo>
                    <a:pt x="271239" y="420995"/>
                  </a:lnTo>
                  <a:lnTo>
                    <a:pt x="326044" y="430387"/>
                  </a:lnTo>
                  <a:lnTo>
                    <a:pt x="383843" y="436213"/>
                  </a:lnTo>
                  <a:lnTo>
                    <a:pt x="444106" y="438213"/>
                  </a:lnTo>
                  <a:lnTo>
                    <a:pt x="504369" y="436213"/>
                  </a:lnTo>
                  <a:lnTo>
                    <a:pt x="562168" y="430387"/>
                  </a:lnTo>
                  <a:lnTo>
                    <a:pt x="616975" y="420995"/>
                  </a:lnTo>
                  <a:lnTo>
                    <a:pt x="668259" y="408299"/>
                  </a:lnTo>
                  <a:lnTo>
                    <a:pt x="715492" y="392561"/>
                  </a:lnTo>
                  <a:lnTo>
                    <a:pt x="758143" y="374040"/>
                  </a:lnTo>
                  <a:lnTo>
                    <a:pt x="795686" y="352998"/>
                  </a:lnTo>
                  <a:lnTo>
                    <a:pt x="827588" y="329697"/>
                  </a:lnTo>
                  <a:lnTo>
                    <a:pt x="872360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2781667" y="4575544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4" h="438785">
                  <a:moveTo>
                    <a:pt x="888218" y="219115"/>
                  </a:moveTo>
                  <a:lnTo>
                    <a:pt x="872354" y="160865"/>
                  </a:lnTo>
                  <a:lnTo>
                    <a:pt x="827584" y="108523"/>
                  </a:lnTo>
                  <a:lnTo>
                    <a:pt x="795682" y="85220"/>
                  </a:lnTo>
                  <a:lnTo>
                    <a:pt x="758141" y="64177"/>
                  </a:lnTo>
                  <a:lnTo>
                    <a:pt x="715490" y="45655"/>
                  </a:lnTo>
                  <a:lnTo>
                    <a:pt x="668259" y="29915"/>
                  </a:lnTo>
                  <a:lnTo>
                    <a:pt x="616976" y="17219"/>
                  </a:lnTo>
                  <a:lnTo>
                    <a:pt x="562170" y="7826"/>
                  </a:lnTo>
                  <a:lnTo>
                    <a:pt x="504372" y="2000"/>
                  </a:lnTo>
                  <a:lnTo>
                    <a:pt x="444109" y="0"/>
                  </a:lnTo>
                  <a:lnTo>
                    <a:pt x="383846" y="2000"/>
                  </a:lnTo>
                  <a:lnTo>
                    <a:pt x="326048" y="7826"/>
                  </a:lnTo>
                  <a:lnTo>
                    <a:pt x="271242" y="17219"/>
                  </a:lnTo>
                  <a:lnTo>
                    <a:pt x="219959" y="29915"/>
                  </a:lnTo>
                  <a:lnTo>
                    <a:pt x="172728" y="45655"/>
                  </a:lnTo>
                  <a:lnTo>
                    <a:pt x="130077" y="64177"/>
                  </a:lnTo>
                  <a:lnTo>
                    <a:pt x="92536" y="85220"/>
                  </a:lnTo>
                  <a:lnTo>
                    <a:pt x="60634" y="108523"/>
                  </a:lnTo>
                  <a:lnTo>
                    <a:pt x="15864" y="160865"/>
                  </a:lnTo>
                  <a:lnTo>
                    <a:pt x="0" y="219115"/>
                  </a:lnTo>
                  <a:lnTo>
                    <a:pt x="4054" y="248847"/>
                  </a:lnTo>
                  <a:lnTo>
                    <a:pt x="34900" y="304402"/>
                  </a:lnTo>
                  <a:lnTo>
                    <a:pt x="92536" y="353004"/>
                  </a:lnTo>
                  <a:lnTo>
                    <a:pt x="130077" y="374045"/>
                  </a:lnTo>
                  <a:lnTo>
                    <a:pt x="172728" y="392565"/>
                  </a:lnTo>
                  <a:lnTo>
                    <a:pt x="219959" y="408303"/>
                  </a:lnTo>
                  <a:lnTo>
                    <a:pt x="271242" y="420998"/>
                  </a:lnTo>
                  <a:lnTo>
                    <a:pt x="326048" y="430388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2" y="436214"/>
                  </a:lnTo>
                  <a:lnTo>
                    <a:pt x="562170" y="430388"/>
                  </a:lnTo>
                  <a:lnTo>
                    <a:pt x="616976" y="420998"/>
                  </a:lnTo>
                  <a:lnTo>
                    <a:pt x="668259" y="408303"/>
                  </a:lnTo>
                  <a:lnTo>
                    <a:pt x="715490" y="392565"/>
                  </a:lnTo>
                  <a:lnTo>
                    <a:pt x="758141" y="374045"/>
                  </a:lnTo>
                  <a:lnTo>
                    <a:pt x="795682" y="353004"/>
                  </a:lnTo>
                  <a:lnTo>
                    <a:pt x="827584" y="329703"/>
                  </a:lnTo>
                  <a:lnTo>
                    <a:pt x="872354" y="277363"/>
                  </a:lnTo>
                  <a:lnTo>
                    <a:pt x="888218" y="219115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834436" y="4249860"/>
            <a:ext cx="504368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59" dirty="0">
                <a:latin typeface="Arial MT"/>
                <a:cs typeface="Arial MT"/>
              </a:rPr>
              <a:t>Oradea</a:t>
            </a:r>
            <a:endParaRPr sz="1895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297883" y="2894182"/>
            <a:ext cx="861359" cy="445065"/>
            <a:chOff x="5611029" y="3130004"/>
            <a:chExt cx="931544" cy="481330"/>
          </a:xfrm>
        </p:grpSpPr>
        <p:sp>
          <p:nvSpPr>
            <p:cNvPr id="44" name="object 44"/>
            <p:cNvSpPr/>
            <p:nvPr/>
          </p:nvSpPr>
          <p:spPr>
            <a:xfrm>
              <a:off x="5632386" y="3151352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5" y="219113"/>
                  </a:moveTo>
                  <a:lnTo>
                    <a:pt x="872361" y="160866"/>
                  </a:lnTo>
                  <a:lnTo>
                    <a:pt x="827592" y="108525"/>
                  </a:lnTo>
                  <a:lnTo>
                    <a:pt x="795690" y="85222"/>
                  </a:lnTo>
                  <a:lnTo>
                    <a:pt x="758150" y="64179"/>
                  </a:lnTo>
                  <a:lnTo>
                    <a:pt x="715499" y="45657"/>
                  </a:lnTo>
                  <a:lnTo>
                    <a:pt x="668268" y="29916"/>
                  </a:lnTo>
                  <a:lnTo>
                    <a:pt x="616986" y="17220"/>
                  </a:lnTo>
                  <a:lnTo>
                    <a:pt x="562180" y="7827"/>
                  </a:lnTo>
                  <a:lnTo>
                    <a:pt x="504382" y="2000"/>
                  </a:lnTo>
                  <a:lnTo>
                    <a:pt x="444119" y="0"/>
                  </a:lnTo>
                  <a:lnTo>
                    <a:pt x="383855" y="2000"/>
                  </a:lnTo>
                  <a:lnTo>
                    <a:pt x="326056" y="7827"/>
                  </a:lnTo>
                  <a:lnTo>
                    <a:pt x="271249" y="17220"/>
                  </a:lnTo>
                  <a:lnTo>
                    <a:pt x="219965" y="29916"/>
                  </a:lnTo>
                  <a:lnTo>
                    <a:pt x="172733" y="45657"/>
                  </a:lnTo>
                  <a:lnTo>
                    <a:pt x="130081" y="64179"/>
                  </a:lnTo>
                  <a:lnTo>
                    <a:pt x="92539" y="85222"/>
                  </a:lnTo>
                  <a:lnTo>
                    <a:pt x="60636" y="108525"/>
                  </a:lnTo>
                  <a:lnTo>
                    <a:pt x="15864" y="160866"/>
                  </a:lnTo>
                  <a:lnTo>
                    <a:pt x="0" y="219113"/>
                  </a:lnTo>
                  <a:lnTo>
                    <a:pt x="4054" y="248843"/>
                  </a:lnTo>
                  <a:lnTo>
                    <a:pt x="34901" y="304396"/>
                  </a:lnTo>
                  <a:lnTo>
                    <a:pt x="92539" y="352998"/>
                  </a:lnTo>
                  <a:lnTo>
                    <a:pt x="130081" y="374040"/>
                  </a:lnTo>
                  <a:lnTo>
                    <a:pt x="172733" y="392561"/>
                  </a:lnTo>
                  <a:lnTo>
                    <a:pt x="219965" y="408299"/>
                  </a:lnTo>
                  <a:lnTo>
                    <a:pt x="271249" y="420995"/>
                  </a:lnTo>
                  <a:lnTo>
                    <a:pt x="326056" y="430387"/>
                  </a:lnTo>
                  <a:lnTo>
                    <a:pt x="383855" y="436213"/>
                  </a:lnTo>
                  <a:lnTo>
                    <a:pt x="444119" y="438213"/>
                  </a:lnTo>
                  <a:lnTo>
                    <a:pt x="504382" y="436213"/>
                  </a:lnTo>
                  <a:lnTo>
                    <a:pt x="562180" y="430387"/>
                  </a:lnTo>
                  <a:lnTo>
                    <a:pt x="616986" y="420995"/>
                  </a:lnTo>
                  <a:lnTo>
                    <a:pt x="668268" y="408299"/>
                  </a:lnTo>
                  <a:lnTo>
                    <a:pt x="715499" y="392561"/>
                  </a:lnTo>
                  <a:lnTo>
                    <a:pt x="758150" y="374040"/>
                  </a:lnTo>
                  <a:lnTo>
                    <a:pt x="795690" y="352998"/>
                  </a:lnTo>
                  <a:lnTo>
                    <a:pt x="827592" y="329697"/>
                  </a:lnTo>
                  <a:lnTo>
                    <a:pt x="872361" y="277358"/>
                  </a:lnTo>
                  <a:lnTo>
                    <a:pt x="888225" y="2191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632391" y="3151366"/>
              <a:ext cx="888365" cy="438784"/>
            </a:xfrm>
            <a:custGeom>
              <a:avLst/>
              <a:gdLst/>
              <a:ahLst/>
              <a:cxnLst/>
              <a:rect l="l" t="t" r="r" b="b"/>
              <a:pathLst>
                <a:path w="888365" h="438785">
                  <a:moveTo>
                    <a:pt x="888228" y="219099"/>
                  </a:moveTo>
                  <a:lnTo>
                    <a:pt x="872363" y="160850"/>
                  </a:lnTo>
                  <a:lnTo>
                    <a:pt x="827591" y="108511"/>
                  </a:lnTo>
                  <a:lnTo>
                    <a:pt x="795688" y="85210"/>
                  </a:lnTo>
                  <a:lnTo>
                    <a:pt x="758146" y="64169"/>
                  </a:lnTo>
                  <a:lnTo>
                    <a:pt x="715494" y="45649"/>
                  </a:lnTo>
                  <a:lnTo>
                    <a:pt x="668261" y="29911"/>
                  </a:lnTo>
                  <a:lnTo>
                    <a:pt x="616977" y="17216"/>
                  </a:lnTo>
                  <a:lnTo>
                    <a:pt x="562171" y="7825"/>
                  </a:lnTo>
                  <a:lnTo>
                    <a:pt x="504372" y="1999"/>
                  </a:lnTo>
                  <a:lnTo>
                    <a:pt x="444109" y="0"/>
                  </a:lnTo>
                  <a:lnTo>
                    <a:pt x="383846" y="1999"/>
                  </a:lnTo>
                  <a:lnTo>
                    <a:pt x="326048" y="7825"/>
                  </a:lnTo>
                  <a:lnTo>
                    <a:pt x="271242" y="17216"/>
                  </a:lnTo>
                  <a:lnTo>
                    <a:pt x="219959" y="29911"/>
                  </a:lnTo>
                  <a:lnTo>
                    <a:pt x="172728" y="45649"/>
                  </a:lnTo>
                  <a:lnTo>
                    <a:pt x="130077" y="64169"/>
                  </a:lnTo>
                  <a:lnTo>
                    <a:pt x="92536" y="85210"/>
                  </a:lnTo>
                  <a:lnTo>
                    <a:pt x="60634" y="108511"/>
                  </a:lnTo>
                  <a:lnTo>
                    <a:pt x="15864" y="160850"/>
                  </a:lnTo>
                  <a:lnTo>
                    <a:pt x="0" y="219099"/>
                  </a:lnTo>
                  <a:lnTo>
                    <a:pt x="4054" y="248832"/>
                  </a:lnTo>
                  <a:lnTo>
                    <a:pt x="34900" y="304389"/>
                  </a:lnTo>
                  <a:lnTo>
                    <a:pt x="92536" y="352994"/>
                  </a:lnTo>
                  <a:lnTo>
                    <a:pt x="130077" y="374037"/>
                  </a:lnTo>
                  <a:lnTo>
                    <a:pt x="172728" y="392559"/>
                  </a:lnTo>
                  <a:lnTo>
                    <a:pt x="219959" y="408299"/>
                  </a:lnTo>
                  <a:lnTo>
                    <a:pt x="271242" y="420995"/>
                  </a:lnTo>
                  <a:lnTo>
                    <a:pt x="326048" y="430387"/>
                  </a:lnTo>
                  <a:lnTo>
                    <a:pt x="383846" y="436214"/>
                  </a:lnTo>
                  <a:lnTo>
                    <a:pt x="444109" y="438214"/>
                  </a:lnTo>
                  <a:lnTo>
                    <a:pt x="504372" y="436214"/>
                  </a:lnTo>
                  <a:lnTo>
                    <a:pt x="562171" y="430387"/>
                  </a:lnTo>
                  <a:lnTo>
                    <a:pt x="616977" y="420995"/>
                  </a:lnTo>
                  <a:lnTo>
                    <a:pt x="668261" y="408299"/>
                  </a:lnTo>
                  <a:lnTo>
                    <a:pt x="715494" y="392559"/>
                  </a:lnTo>
                  <a:lnTo>
                    <a:pt x="758146" y="374037"/>
                  </a:lnTo>
                  <a:lnTo>
                    <a:pt x="795688" y="352994"/>
                  </a:lnTo>
                  <a:lnTo>
                    <a:pt x="827591" y="329691"/>
                  </a:lnTo>
                  <a:lnTo>
                    <a:pt x="872363" y="277349"/>
                  </a:lnTo>
                  <a:lnTo>
                    <a:pt x="888228" y="219099"/>
                  </a:lnTo>
                  <a:close/>
                </a:path>
              </a:pathLst>
            </a:custGeom>
            <a:ln w="405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404342" y="2932947"/>
            <a:ext cx="656442" cy="307340"/>
          </a:xfrm>
          <a:prstGeom prst="rect">
            <a:avLst/>
          </a:prstGeom>
        </p:spPr>
        <p:txBody>
          <a:bodyPr vert="horz" wrap="square" lIns="0" tIns="1585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95" spc="-405" dirty="0">
                <a:latin typeface="Arial MT"/>
                <a:cs typeface="Arial MT"/>
              </a:rPr>
              <a:t>Timisoara</a:t>
            </a:r>
            <a:endParaRPr sz="1895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96284" y="6577499"/>
            <a:ext cx="2389731" cy="144780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30" dirty="0">
                <a:latin typeface="Arial MT"/>
                <a:cs typeface="Arial MT"/>
              </a:rPr>
              <a:t>B. </a:t>
            </a:r>
            <a:r>
              <a:rPr sz="830" spc="10" dirty="0">
                <a:latin typeface="Arial MT"/>
                <a:cs typeface="Arial MT"/>
              </a:rPr>
              <a:t>Beckert:</a:t>
            </a:r>
            <a:r>
              <a:rPr sz="830" spc="65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Einführung </a:t>
            </a:r>
            <a:r>
              <a:rPr sz="830" spc="5" dirty="0">
                <a:latin typeface="Arial MT"/>
                <a:cs typeface="Arial MT"/>
              </a:rPr>
              <a:t>in</a:t>
            </a:r>
            <a:r>
              <a:rPr sz="830" spc="-10" dirty="0">
                <a:latin typeface="Arial MT"/>
                <a:cs typeface="Arial MT"/>
              </a:rPr>
              <a:t> </a:t>
            </a:r>
            <a:r>
              <a:rPr sz="830" spc="5" dirty="0">
                <a:latin typeface="Arial MT"/>
                <a:cs typeface="Arial MT"/>
              </a:rPr>
              <a:t>die</a:t>
            </a:r>
            <a:r>
              <a:rPr sz="830" spc="10" dirty="0">
                <a:latin typeface="Arial MT"/>
                <a:cs typeface="Arial MT"/>
              </a:rPr>
              <a:t> KI</a:t>
            </a:r>
            <a:r>
              <a:rPr sz="830" spc="5" dirty="0">
                <a:latin typeface="Arial MT"/>
                <a:cs typeface="Arial MT"/>
              </a:rPr>
              <a:t> / </a:t>
            </a:r>
            <a:r>
              <a:rPr sz="830" spc="10" dirty="0">
                <a:latin typeface="Arial MT"/>
                <a:cs typeface="Arial MT"/>
              </a:rPr>
              <a:t>KI</a:t>
            </a:r>
            <a:r>
              <a:rPr sz="830" dirty="0">
                <a:latin typeface="Arial MT"/>
                <a:cs typeface="Arial MT"/>
              </a:rPr>
              <a:t> </a:t>
            </a:r>
            <a:r>
              <a:rPr sz="830" spc="10" dirty="0">
                <a:latin typeface="Arial MT"/>
                <a:cs typeface="Arial MT"/>
              </a:rPr>
              <a:t>für</a:t>
            </a:r>
            <a:r>
              <a:rPr sz="830" spc="-5" dirty="0">
                <a:latin typeface="Arial MT"/>
                <a:cs typeface="Arial MT"/>
              </a:rPr>
              <a:t> </a:t>
            </a:r>
            <a:r>
              <a:rPr sz="830" spc="15" dirty="0">
                <a:latin typeface="Arial MT"/>
                <a:cs typeface="Arial MT"/>
              </a:rPr>
              <a:t>IM</a:t>
            </a:r>
            <a:r>
              <a:rPr sz="830" spc="5" dirty="0">
                <a:latin typeface="Arial MT"/>
                <a:cs typeface="Arial MT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p.16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320"/>
            <a:ext cx="7572375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Implementation:</a:t>
            </a:r>
            <a:r>
              <a:rPr spc="195" dirty="0"/>
              <a:t> </a:t>
            </a:r>
            <a:r>
              <a:rPr dirty="0"/>
              <a:t>States</a:t>
            </a:r>
            <a:r>
              <a:rPr spc="-30" dirty="0"/>
              <a:t> </a:t>
            </a:r>
            <a:r>
              <a:rPr dirty="0"/>
              <a:t>vs.</a:t>
            </a:r>
            <a:r>
              <a:rPr spc="-25" dirty="0"/>
              <a:t> </a:t>
            </a:r>
            <a:r>
              <a:rPr spc="5" dirty="0"/>
              <a:t>nodes</a:t>
            </a:r>
            <a:endParaRPr spc="5" dirty="0"/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5882731" cy="323469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State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(representation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of)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physical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configuration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Node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 marR="794385">
              <a:lnSpc>
                <a:spcPct val="120000"/>
              </a:lnSpc>
              <a:spcBef>
                <a:spcPts val="124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data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structure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constituting</a:t>
            </a:r>
            <a:r>
              <a:rPr sz="1710" b="1" spc="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part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of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tree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(includes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parent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-5" dirty="0">
                <a:latin typeface="Arial" panose="020B0604020202020204"/>
                <a:cs typeface="Arial" panose="020B0604020202020204"/>
              </a:rPr>
              <a:t>children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depth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path</a:t>
            </a:r>
            <a:r>
              <a:rPr sz="1710" b="1" i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dirty="0">
                <a:latin typeface="Arial" panose="020B0604020202020204"/>
                <a:cs typeface="Arial" panose="020B0604020202020204"/>
              </a:rPr>
              <a:t>cost</a:t>
            </a:r>
            <a:r>
              <a:rPr sz="1710" b="1" dirty="0">
                <a:latin typeface="Arial" panose="020B0604020202020204"/>
                <a:cs typeface="Arial" panose="020B0604020202020204"/>
              </a:rPr>
              <a:t>,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etc.)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65">
              <a:latin typeface="Arial" panose="020B0604020202020204"/>
              <a:cs typeface="Arial" panose="020B0604020202020204"/>
            </a:endParaRPr>
          </a:p>
          <a:p>
            <a:pPr marR="5080" algn="r">
              <a:lnSpc>
                <a:spcPct val="100000"/>
              </a:lnSpc>
            </a:pPr>
            <a:r>
              <a:rPr sz="1570" dirty="0">
                <a:latin typeface="Arial MT"/>
                <a:cs typeface="Arial MT"/>
              </a:rPr>
              <a:t>parent</a:t>
            </a:r>
            <a:endParaRPr sz="157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17087" y="4594801"/>
            <a:ext cx="1475527" cy="1475527"/>
          </a:xfrm>
          <a:custGeom>
            <a:avLst/>
            <a:gdLst/>
            <a:ahLst/>
            <a:cxnLst/>
            <a:rect l="l" t="t" r="r" b="b"/>
            <a:pathLst>
              <a:path w="1595754" h="1595754">
                <a:moveTo>
                  <a:pt x="1595678" y="1595678"/>
                </a:moveTo>
                <a:lnTo>
                  <a:pt x="1595678" y="0"/>
                </a:lnTo>
                <a:lnTo>
                  <a:pt x="0" y="0"/>
                </a:lnTo>
                <a:lnTo>
                  <a:pt x="0" y="1595678"/>
                </a:lnTo>
                <a:lnTo>
                  <a:pt x="1595678" y="159567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sz="2220"/>
          </a:p>
        </p:txBody>
      </p:sp>
      <p:sp>
        <p:nvSpPr>
          <p:cNvPr id="5" name="object 5"/>
          <p:cNvSpPr txBox="1"/>
          <p:nvPr/>
        </p:nvSpPr>
        <p:spPr>
          <a:xfrm>
            <a:off x="3403250" y="5191798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1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75972" y="570391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2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99670" y="570391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3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03250" y="470475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4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6206" y="470475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5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6206" y="5191798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6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12624" y="5703912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7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9553" y="5191798"/>
            <a:ext cx="100404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90"/>
              </a:lnSpc>
            </a:pPr>
            <a:r>
              <a:rPr sz="1385" b="1" spc="20" dirty="0">
                <a:latin typeface="Arial" panose="020B0604020202020204"/>
                <a:cs typeface="Arial" panose="020B0604020202020204"/>
              </a:rPr>
              <a:t>8</a:t>
            </a:r>
            <a:endParaRPr sz="1385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709925" y="4587638"/>
          <a:ext cx="1496695" cy="1489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030"/>
                <a:gridCol w="508635"/>
                <a:gridCol w="494030"/>
              </a:tblGrid>
              <a:tr h="487680">
                <a:tc>
                  <a:txBody>
                    <a:bodyPr/>
                    <a:lstStyle/>
                    <a:p>
                      <a:pPr marL="14605" algn="ctr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803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155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803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7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BEBEBE"/>
                    </a:solidFill>
                  </a:tcPr>
                </a:tc>
              </a:tr>
              <a:tr h="499110">
                <a:tc>
                  <a:txBody>
                    <a:bodyPr/>
                    <a:lstStyle/>
                    <a:p>
                      <a:pPr marL="146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86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86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86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212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155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212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385" b="1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385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212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2770565" y="4648291"/>
            <a:ext cx="1361618" cy="1358095"/>
            <a:chOff x="2877781" y="5027041"/>
            <a:chExt cx="1472565" cy="1468755"/>
          </a:xfrm>
        </p:grpSpPr>
        <p:sp>
          <p:nvSpPr>
            <p:cNvPr id="15" name="object 15"/>
            <p:cNvSpPr/>
            <p:nvPr/>
          </p:nvSpPr>
          <p:spPr>
            <a:xfrm>
              <a:off x="2881909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881909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950868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50868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4135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424135" y="610398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54741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954741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420262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420262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889656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889656" y="5565635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424135" y="503116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424135" y="503116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2889656" y="503116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391175" y="387301"/>
                  </a:moveTo>
                  <a:lnTo>
                    <a:pt x="391175" y="0"/>
                  </a:lnTo>
                  <a:lnTo>
                    <a:pt x="0" y="0"/>
                  </a:lnTo>
                  <a:lnTo>
                    <a:pt x="0" y="387301"/>
                  </a:lnTo>
                  <a:lnTo>
                    <a:pt x="391175" y="3873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889656" y="5031168"/>
              <a:ext cx="391795" cy="387350"/>
            </a:xfrm>
            <a:custGeom>
              <a:avLst/>
              <a:gdLst/>
              <a:ahLst/>
              <a:cxnLst/>
              <a:rect l="l" t="t" r="r" b="b"/>
              <a:pathLst>
                <a:path w="391795" h="387350">
                  <a:moveTo>
                    <a:pt x="0" y="0"/>
                  </a:moveTo>
                  <a:lnTo>
                    <a:pt x="0" y="387301"/>
                  </a:lnTo>
                  <a:lnTo>
                    <a:pt x="391175" y="387301"/>
                  </a:lnTo>
                  <a:lnTo>
                    <a:pt x="391175" y="0"/>
                  </a:lnTo>
                  <a:lnTo>
                    <a:pt x="0" y="0"/>
                  </a:lnTo>
                  <a:close/>
                </a:path>
              </a:pathLst>
            </a:custGeom>
            <a:ln w="7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039953" y="4647557"/>
            <a:ext cx="532552" cy="29591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dirty="0">
                <a:latin typeface="Times New Roman" panose="02020603050405020304"/>
                <a:cs typeface="Times New Roman" panose="02020603050405020304"/>
              </a:rPr>
              <a:t>State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24961" y="4647557"/>
            <a:ext cx="546057" cy="29591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dirty="0">
                <a:latin typeface="Times New Roman" panose="02020603050405020304"/>
                <a:cs typeface="Times New Roman" panose="02020603050405020304"/>
              </a:rPr>
              <a:t>Node</a:t>
            </a:r>
            <a:endParaRPr sz="18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823221" y="4067263"/>
            <a:ext cx="670534" cy="1186058"/>
            <a:chOff x="6179172" y="4398670"/>
            <a:chExt cx="725170" cy="1282700"/>
          </a:xfrm>
        </p:grpSpPr>
        <p:sp>
          <p:nvSpPr>
            <p:cNvPr id="34" name="object 34"/>
            <p:cNvSpPr/>
            <p:nvPr/>
          </p:nvSpPr>
          <p:spPr>
            <a:xfrm>
              <a:off x="6187109" y="4963807"/>
              <a:ext cx="709295" cy="709295"/>
            </a:xfrm>
            <a:custGeom>
              <a:avLst/>
              <a:gdLst/>
              <a:ahLst/>
              <a:cxnLst/>
              <a:rect l="l" t="t" r="r" b="b"/>
              <a:pathLst>
                <a:path w="709295" h="709295">
                  <a:moveTo>
                    <a:pt x="709168" y="354584"/>
                  </a:moveTo>
                  <a:lnTo>
                    <a:pt x="705931" y="306471"/>
                  </a:lnTo>
                  <a:lnTo>
                    <a:pt x="696502" y="260325"/>
                  </a:lnTo>
                  <a:lnTo>
                    <a:pt x="681303" y="216568"/>
                  </a:lnTo>
                  <a:lnTo>
                    <a:pt x="660757" y="175623"/>
                  </a:lnTo>
                  <a:lnTo>
                    <a:pt x="635286" y="137912"/>
                  </a:lnTo>
                  <a:lnTo>
                    <a:pt x="605313" y="103859"/>
                  </a:lnTo>
                  <a:lnTo>
                    <a:pt x="571260" y="73885"/>
                  </a:lnTo>
                  <a:lnTo>
                    <a:pt x="533550" y="48413"/>
                  </a:lnTo>
                  <a:lnTo>
                    <a:pt x="492605" y="27866"/>
                  </a:lnTo>
                  <a:lnTo>
                    <a:pt x="448847" y="12666"/>
                  </a:lnTo>
                  <a:lnTo>
                    <a:pt x="402699" y="3237"/>
                  </a:lnTo>
                  <a:lnTo>
                    <a:pt x="354584" y="0"/>
                  </a:lnTo>
                  <a:lnTo>
                    <a:pt x="306471" y="3237"/>
                  </a:lnTo>
                  <a:lnTo>
                    <a:pt x="260325" y="12666"/>
                  </a:lnTo>
                  <a:lnTo>
                    <a:pt x="216568" y="27866"/>
                  </a:lnTo>
                  <a:lnTo>
                    <a:pt x="175623" y="48413"/>
                  </a:lnTo>
                  <a:lnTo>
                    <a:pt x="137912" y="73885"/>
                  </a:lnTo>
                  <a:lnTo>
                    <a:pt x="103859" y="103859"/>
                  </a:lnTo>
                  <a:lnTo>
                    <a:pt x="73885" y="137912"/>
                  </a:lnTo>
                  <a:lnTo>
                    <a:pt x="48413" y="175623"/>
                  </a:lnTo>
                  <a:lnTo>
                    <a:pt x="27866" y="216568"/>
                  </a:lnTo>
                  <a:lnTo>
                    <a:pt x="12666" y="260325"/>
                  </a:lnTo>
                  <a:lnTo>
                    <a:pt x="3237" y="306471"/>
                  </a:lnTo>
                  <a:lnTo>
                    <a:pt x="0" y="354584"/>
                  </a:lnTo>
                  <a:lnTo>
                    <a:pt x="3237" y="402699"/>
                  </a:lnTo>
                  <a:lnTo>
                    <a:pt x="12666" y="448847"/>
                  </a:lnTo>
                  <a:lnTo>
                    <a:pt x="27866" y="492605"/>
                  </a:lnTo>
                  <a:lnTo>
                    <a:pt x="48413" y="533550"/>
                  </a:lnTo>
                  <a:lnTo>
                    <a:pt x="73885" y="571260"/>
                  </a:lnTo>
                  <a:lnTo>
                    <a:pt x="103859" y="605313"/>
                  </a:lnTo>
                  <a:lnTo>
                    <a:pt x="137912" y="635286"/>
                  </a:lnTo>
                  <a:lnTo>
                    <a:pt x="175623" y="660757"/>
                  </a:lnTo>
                  <a:lnTo>
                    <a:pt x="216568" y="681303"/>
                  </a:lnTo>
                  <a:lnTo>
                    <a:pt x="260325" y="696502"/>
                  </a:lnTo>
                  <a:lnTo>
                    <a:pt x="306471" y="705931"/>
                  </a:lnTo>
                  <a:lnTo>
                    <a:pt x="354584" y="709168"/>
                  </a:lnTo>
                  <a:lnTo>
                    <a:pt x="402699" y="705931"/>
                  </a:lnTo>
                  <a:lnTo>
                    <a:pt x="448847" y="696502"/>
                  </a:lnTo>
                  <a:lnTo>
                    <a:pt x="492605" y="681303"/>
                  </a:lnTo>
                  <a:lnTo>
                    <a:pt x="533550" y="660757"/>
                  </a:lnTo>
                  <a:lnTo>
                    <a:pt x="571260" y="635286"/>
                  </a:lnTo>
                  <a:lnTo>
                    <a:pt x="605313" y="605313"/>
                  </a:lnTo>
                  <a:lnTo>
                    <a:pt x="635286" y="571260"/>
                  </a:lnTo>
                  <a:lnTo>
                    <a:pt x="660757" y="533550"/>
                  </a:lnTo>
                  <a:lnTo>
                    <a:pt x="681303" y="492605"/>
                  </a:lnTo>
                  <a:lnTo>
                    <a:pt x="696502" y="448847"/>
                  </a:lnTo>
                  <a:lnTo>
                    <a:pt x="705931" y="402699"/>
                  </a:lnTo>
                  <a:lnTo>
                    <a:pt x="709168" y="354584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187109" y="4406608"/>
              <a:ext cx="709295" cy="1266825"/>
            </a:xfrm>
            <a:custGeom>
              <a:avLst/>
              <a:gdLst/>
              <a:ahLst/>
              <a:cxnLst/>
              <a:rect l="l" t="t" r="r" b="b"/>
              <a:pathLst>
                <a:path w="709295" h="1266825">
                  <a:moveTo>
                    <a:pt x="709168" y="911783"/>
                  </a:moveTo>
                  <a:lnTo>
                    <a:pt x="705931" y="863670"/>
                  </a:lnTo>
                  <a:lnTo>
                    <a:pt x="696502" y="817524"/>
                  </a:lnTo>
                  <a:lnTo>
                    <a:pt x="681303" y="773767"/>
                  </a:lnTo>
                  <a:lnTo>
                    <a:pt x="660757" y="732822"/>
                  </a:lnTo>
                  <a:lnTo>
                    <a:pt x="635286" y="695112"/>
                  </a:lnTo>
                  <a:lnTo>
                    <a:pt x="605313" y="661058"/>
                  </a:lnTo>
                  <a:lnTo>
                    <a:pt x="571260" y="631084"/>
                  </a:lnTo>
                  <a:lnTo>
                    <a:pt x="533550" y="605613"/>
                  </a:lnTo>
                  <a:lnTo>
                    <a:pt x="492605" y="585066"/>
                  </a:lnTo>
                  <a:lnTo>
                    <a:pt x="448847" y="569866"/>
                  </a:lnTo>
                  <a:lnTo>
                    <a:pt x="402699" y="560436"/>
                  </a:lnTo>
                  <a:lnTo>
                    <a:pt x="354584" y="557199"/>
                  </a:lnTo>
                  <a:lnTo>
                    <a:pt x="306471" y="560436"/>
                  </a:lnTo>
                  <a:lnTo>
                    <a:pt x="260325" y="569866"/>
                  </a:lnTo>
                  <a:lnTo>
                    <a:pt x="216568" y="585066"/>
                  </a:lnTo>
                  <a:lnTo>
                    <a:pt x="175623" y="605613"/>
                  </a:lnTo>
                  <a:lnTo>
                    <a:pt x="137912" y="631084"/>
                  </a:lnTo>
                  <a:lnTo>
                    <a:pt x="103859" y="661058"/>
                  </a:lnTo>
                  <a:lnTo>
                    <a:pt x="73885" y="695112"/>
                  </a:lnTo>
                  <a:lnTo>
                    <a:pt x="48413" y="732822"/>
                  </a:lnTo>
                  <a:lnTo>
                    <a:pt x="27866" y="773767"/>
                  </a:lnTo>
                  <a:lnTo>
                    <a:pt x="12666" y="817524"/>
                  </a:lnTo>
                  <a:lnTo>
                    <a:pt x="3237" y="863670"/>
                  </a:lnTo>
                  <a:lnTo>
                    <a:pt x="0" y="911783"/>
                  </a:lnTo>
                  <a:lnTo>
                    <a:pt x="3237" y="959899"/>
                  </a:lnTo>
                  <a:lnTo>
                    <a:pt x="12666" y="1006047"/>
                  </a:lnTo>
                  <a:lnTo>
                    <a:pt x="27866" y="1049805"/>
                  </a:lnTo>
                  <a:lnTo>
                    <a:pt x="48413" y="1090750"/>
                  </a:lnTo>
                  <a:lnTo>
                    <a:pt x="73885" y="1128460"/>
                  </a:lnTo>
                  <a:lnTo>
                    <a:pt x="103859" y="1162513"/>
                  </a:lnTo>
                  <a:lnTo>
                    <a:pt x="137912" y="1192486"/>
                  </a:lnTo>
                  <a:lnTo>
                    <a:pt x="175623" y="1217957"/>
                  </a:lnTo>
                  <a:lnTo>
                    <a:pt x="216568" y="1238503"/>
                  </a:lnTo>
                  <a:lnTo>
                    <a:pt x="260325" y="1253701"/>
                  </a:lnTo>
                  <a:lnTo>
                    <a:pt x="306471" y="1263130"/>
                  </a:lnTo>
                  <a:lnTo>
                    <a:pt x="354584" y="1266367"/>
                  </a:lnTo>
                  <a:lnTo>
                    <a:pt x="402699" y="1263130"/>
                  </a:lnTo>
                  <a:lnTo>
                    <a:pt x="448847" y="1253701"/>
                  </a:lnTo>
                  <a:lnTo>
                    <a:pt x="492605" y="1238503"/>
                  </a:lnTo>
                  <a:lnTo>
                    <a:pt x="533550" y="1217957"/>
                  </a:lnTo>
                  <a:lnTo>
                    <a:pt x="571260" y="1192486"/>
                  </a:lnTo>
                  <a:lnTo>
                    <a:pt x="605313" y="1162513"/>
                  </a:lnTo>
                  <a:lnTo>
                    <a:pt x="635286" y="1128460"/>
                  </a:lnTo>
                  <a:lnTo>
                    <a:pt x="660757" y="1090750"/>
                  </a:lnTo>
                  <a:lnTo>
                    <a:pt x="681303" y="1049805"/>
                  </a:lnTo>
                  <a:lnTo>
                    <a:pt x="696502" y="1006047"/>
                  </a:lnTo>
                  <a:lnTo>
                    <a:pt x="705931" y="959899"/>
                  </a:lnTo>
                  <a:lnTo>
                    <a:pt x="709168" y="911783"/>
                  </a:lnTo>
                </a:path>
                <a:path w="709295" h="1266825">
                  <a:moveTo>
                    <a:pt x="354584" y="0"/>
                  </a:moveTo>
                  <a:lnTo>
                    <a:pt x="354584" y="557199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2623" y="4870856"/>
              <a:ext cx="58419" cy="128270"/>
            </a:xfrm>
            <a:custGeom>
              <a:avLst/>
              <a:gdLst/>
              <a:ahLst/>
              <a:cxnLst/>
              <a:rect l="l" t="t" r="r" b="b"/>
              <a:pathLst>
                <a:path w="58420" h="128270">
                  <a:moveTo>
                    <a:pt x="58140" y="0"/>
                  </a:moveTo>
                  <a:lnTo>
                    <a:pt x="0" y="0"/>
                  </a:lnTo>
                  <a:lnTo>
                    <a:pt x="29070" y="127901"/>
                  </a:lnTo>
                  <a:lnTo>
                    <a:pt x="581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522339" y="4878603"/>
              <a:ext cx="38735" cy="85725"/>
            </a:xfrm>
            <a:custGeom>
              <a:avLst/>
              <a:gdLst/>
              <a:ahLst/>
              <a:cxnLst/>
              <a:rect l="l" t="t" r="r" b="b"/>
              <a:pathLst>
                <a:path w="38734" h="85725">
                  <a:moveTo>
                    <a:pt x="38722" y="0"/>
                  </a:moveTo>
                  <a:lnTo>
                    <a:pt x="19354" y="85204"/>
                  </a:lnTo>
                  <a:lnTo>
                    <a:pt x="0" y="0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537812" y="4562002"/>
            <a:ext cx="865470" cy="492760"/>
          </a:xfrm>
          <a:prstGeom prst="rect">
            <a:avLst/>
          </a:prstGeom>
        </p:spPr>
        <p:txBody>
          <a:bodyPr vert="horz" wrap="square" lIns="0" tIns="12330" rIns="0" bIns="0" rtlCol="0">
            <a:spAutoFit/>
          </a:bodyPr>
          <a:lstStyle/>
          <a:p>
            <a:pPr marL="12700">
              <a:lnSpc>
                <a:spcPts val="1875"/>
              </a:lnSpc>
              <a:spcBef>
                <a:spcPts val="105"/>
              </a:spcBef>
            </a:pPr>
            <a:r>
              <a:rPr sz="1570" dirty="0">
                <a:latin typeface="Arial MT"/>
                <a:cs typeface="Arial MT"/>
              </a:rPr>
              <a:t>depth</a:t>
            </a:r>
            <a:r>
              <a:rPr sz="1570" spc="-35" dirty="0">
                <a:latin typeface="Arial MT"/>
                <a:cs typeface="Arial MT"/>
              </a:rPr>
              <a:t> </a:t>
            </a:r>
            <a:r>
              <a:rPr sz="1570" dirty="0">
                <a:latin typeface="Arial MT"/>
                <a:cs typeface="Arial MT"/>
              </a:rPr>
              <a:t>=</a:t>
            </a:r>
            <a:r>
              <a:rPr sz="1570" spc="-30" dirty="0">
                <a:latin typeface="Arial MT"/>
                <a:cs typeface="Arial MT"/>
              </a:rPr>
              <a:t> </a:t>
            </a:r>
            <a:r>
              <a:rPr sz="1570" dirty="0">
                <a:latin typeface="Arial MT"/>
                <a:cs typeface="Arial MT"/>
              </a:rPr>
              <a:t>6</a:t>
            </a:r>
            <a:endParaRPr sz="1570">
              <a:latin typeface="Arial MT"/>
              <a:cs typeface="Arial MT"/>
            </a:endParaRPr>
          </a:p>
          <a:p>
            <a:pPr marL="12700">
              <a:lnSpc>
                <a:spcPts val="1875"/>
              </a:lnSpc>
            </a:pPr>
            <a:r>
              <a:rPr sz="1570" dirty="0">
                <a:latin typeface="Arial MT"/>
                <a:cs typeface="Arial MT"/>
              </a:rPr>
              <a:t>g</a:t>
            </a:r>
            <a:r>
              <a:rPr sz="1570" spc="-30" dirty="0">
                <a:latin typeface="Arial MT"/>
                <a:cs typeface="Arial MT"/>
              </a:rPr>
              <a:t> </a:t>
            </a:r>
            <a:r>
              <a:rPr sz="1570" dirty="0">
                <a:latin typeface="Arial MT"/>
                <a:cs typeface="Arial MT"/>
              </a:rPr>
              <a:t>=</a:t>
            </a:r>
            <a:r>
              <a:rPr sz="1570" spc="-25" dirty="0">
                <a:latin typeface="Arial MT"/>
                <a:cs typeface="Arial MT"/>
              </a:rPr>
              <a:t> </a:t>
            </a:r>
            <a:r>
              <a:rPr sz="1570" dirty="0">
                <a:latin typeface="Arial MT"/>
                <a:cs typeface="Arial MT"/>
              </a:rPr>
              <a:t>6</a:t>
            </a:r>
            <a:endParaRPr sz="157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79160" y="5629772"/>
            <a:ext cx="726314" cy="252730"/>
          </a:xfrm>
          <a:prstGeom prst="rect">
            <a:avLst/>
          </a:prstGeom>
        </p:spPr>
        <p:txBody>
          <a:bodyPr vert="horz" wrap="square" lIns="0" tIns="12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70" dirty="0">
                <a:latin typeface="Arial MT"/>
                <a:cs typeface="Arial MT"/>
              </a:rPr>
              <a:t>children</a:t>
            </a:r>
            <a:endParaRPr sz="157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 rot="20880000">
            <a:off x="4754407" y="5545765"/>
            <a:ext cx="481321" cy="219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570" dirty="0">
                <a:latin typeface="Arial MT"/>
                <a:cs typeface="Arial MT"/>
              </a:rPr>
              <a:t>state</a:t>
            </a:r>
            <a:endParaRPr sz="157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05742" y="5097890"/>
            <a:ext cx="2296960" cy="738057"/>
            <a:chOff x="4429899" y="5513274"/>
            <a:chExt cx="2484120" cy="798195"/>
          </a:xfrm>
        </p:grpSpPr>
        <p:sp>
          <p:nvSpPr>
            <p:cNvPr id="42" name="object 42"/>
            <p:cNvSpPr/>
            <p:nvPr/>
          </p:nvSpPr>
          <p:spPr>
            <a:xfrm>
              <a:off x="6187109" y="5672975"/>
              <a:ext cx="354965" cy="608330"/>
            </a:xfrm>
            <a:custGeom>
              <a:avLst/>
              <a:gdLst/>
              <a:ahLst/>
              <a:cxnLst/>
              <a:rect l="l" t="t" r="r" b="b"/>
              <a:pathLst>
                <a:path w="354965" h="608329">
                  <a:moveTo>
                    <a:pt x="354584" y="0"/>
                  </a:moveTo>
                  <a:lnTo>
                    <a:pt x="0" y="607860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169507" y="6185903"/>
              <a:ext cx="90170" cy="125730"/>
            </a:xfrm>
            <a:custGeom>
              <a:avLst/>
              <a:gdLst/>
              <a:ahLst/>
              <a:cxnLst/>
              <a:rect l="l" t="t" r="r" b="b"/>
              <a:pathLst>
                <a:path w="90170" h="125729">
                  <a:moveTo>
                    <a:pt x="89547" y="29298"/>
                  </a:moveTo>
                  <a:lnTo>
                    <a:pt x="39331" y="0"/>
                  </a:lnTo>
                  <a:lnTo>
                    <a:pt x="0" y="125120"/>
                  </a:lnTo>
                  <a:lnTo>
                    <a:pt x="89547" y="2929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87109" y="5672975"/>
              <a:ext cx="709295" cy="608330"/>
            </a:xfrm>
            <a:custGeom>
              <a:avLst/>
              <a:gdLst/>
              <a:ahLst/>
              <a:cxnLst/>
              <a:rect l="l" t="t" r="r" b="b"/>
              <a:pathLst>
                <a:path w="709295" h="608329">
                  <a:moveTo>
                    <a:pt x="59664" y="544017"/>
                  </a:moveTo>
                  <a:lnTo>
                    <a:pt x="0" y="607860"/>
                  </a:lnTo>
                  <a:lnTo>
                    <a:pt x="26212" y="524510"/>
                  </a:lnTo>
                </a:path>
                <a:path w="709295" h="608329">
                  <a:moveTo>
                    <a:pt x="354584" y="0"/>
                  </a:moveTo>
                  <a:lnTo>
                    <a:pt x="709168" y="607860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824332" y="6185903"/>
              <a:ext cx="90170" cy="125730"/>
            </a:xfrm>
            <a:custGeom>
              <a:avLst/>
              <a:gdLst/>
              <a:ahLst/>
              <a:cxnLst/>
              <a:rect l="l" t="t" r="r" b="b"/>
              <a:pathLst>
                <a:path w="90170" h="125729">
                  <a:moveTo>
                    <a:pt x="89560" y="125120"/>
                  </a:moveTo>
                  <a:lnTo>
                    <a:pt x="50228" y="0"/>
                  </a:lnTo>
                  <a:lnTo>
                    <a:pt x="0" y="29298"/>
                  </a:lnTo>
                  <a:lnTo>
                    <a:pt x="89560" y="12512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464850" y="5521020"/>
              <a:ext cx="2432050" cy="760095"/>
            </a:xfrm>
            <a:custGeom>
              <a:avLst/>
              <a:gdLst/>
              <a:ahLst/>
              <a:cxnLst/>
              <a:rect l="l" t="t" r="r" b="b"/>
              <a:pathLst>
                <a:path w="2432050" h="760095">
                  <a:moveTo>
                    <a:pt x="2405227" y="676465"/>
                  </a:moveTo>
                  <a:lnTo>
                    <a:pt x="2431427" y="759815"/>
                  </a:lnTo>
                  <a:lnTo>
                    <a:pt x="2371775" y="695972"/>
                  </a:lnTo>
                </a:path>
                <a:path w="2432050" h="760095">
                  <a:moveTo>
                    <a:pt x="1772920" y="0"/>
                  </a:moveTo>
                  <a:lnTo>
                    <a:pt x="1771600" y="923"/>
                  </a:lnTo>
                  <a:lnTo>
                    <a:pt x="1762366" y="7386"/>
                  </a:lnTo>
                  <a:lnTo>
                    <a:pt x="1737301" y="24929"/>
                  </a:lnTo>
                  <a:lnTo>
                    <a:pt x="1688490" y="59093"/>
                  </a:lnTo>
                  <a:lnTo>
                    <a:pt x="1628180" y="100966"/>
                  </a:lnTo>
                  <a:lnTo>
                    <a:pt x="1591312" y="125955"/>
                  </a:lnTo>
                  <a:lnTo>
                    <a:pt x="1550442" y="152971"/>
                  </a:lnTo>
                  <a:lnTo>
                    <a:pt x="1505924" y="181506"/>
                  </a:lnTo>
                  <a:lnTo>
                    <a:pt x="1458114" y="211055"/>
                  </a:lnTo>
                  <a:lnTo>
                    <a:pt x="1407366" y="241110"/>
                  </a:lnTo>
                  <a:lnTo>
                    <a:pt x="1354035" y="271165"/>
                  </a:lnTo>
                  <a:lnTo>
                    <a:pt x="1298476" y="300713"/>
                  </a:lnTo>
                  <a:lnTo>
                    <a:pt x="1241044" y="329247"/>
                  </a:lnTo>
                  <a:lnTo>
                    <a:pt x="1195798" y="350226"/>
                  </a:lnTo>
                  <a:lnTo>
                    <a:pt x="1149746" y="370283"/>
                  </a:lnTo>
                  <a:lnTo>
                    <a:pt x="1102980" y="389394"/>
                  </a:lnTo>
                  <a:lnTo>
                    <a:pt x="1055592" y="407536"/>
                  </a:lnTo>
                  <a:lnTo>
                    <a:pt x="1007673" y="424687"/>
                  </a:lnTo>
                  <a:lnTo>
                    <a:pt x="959317" y="440823"/>
                  </a:lnTo>
                  <a:lnTo>
                    <a:pt x="910615" y="455921"/>
                  </a:lnTo>
                  <a:lnTo>
                    <a:pt x="861660" y="469959"/>
                  </a:lnTo>
                  <a:lnTo>
                    <a:pt x="812543" y="482913"/>
                  </a:lnTo>
                  <a:lnTo>
                    <a:pt x="763357" y="494760"/>
                  </a:lnTo>
                  <a:lnTo>
                    <a:pt x="714194" y="505477"/>
                  </a:lnTo>
                  <a:lnTo>
                    <a:pt x="665146" y="515041"/>
                  </a:lnTo>
                  <a:lnTo>
                    <a:pt x="616305" y="523430"/>
                  </a:lnTo>
                  <a:lnTo>
                    <a:pt x="553330" y="532581"/>
                  </a:lnTo>
                  <a:lnTo>
                    <a:pt x="491418" y="539909"/>
                  </a:lnTo>
                  <a:lnTo>
                    <a:pt x="431129" y="545616"/>
                  </a:lnTo>
                  <a:lnTo>
                    <a:pt x="373019" y="549905"/>
                  </a:lnTo>
                  <a:lnTo>
                    <a:pt x="317644" y="552978"/>
                  </a:lnTo>
                  <a:lnTo>
                    <a:pt x="265562" y="555038"/>
                  </a:lnTo>
                  <a:lnTo>
                    <a:pt x="217331" y="556288"/>
                  </a:lnTo>
                  <a:lnTo>
                    <a:pt x="173506" y="556929"/>
                  </a:lnTo>
                  <a:lnTo>
                    <a:pt x="134646" y="557166"/>
                  </a:lnTo>
                  <a:lnTo>
                    <a:pt x="101307" y="557199"/>
                  </a:lnTo>
                  <a:lnTo>
                    <a:pt x="42739" y="557199"/>
                  </a:lnTo>
                  <a:lnTo>
                    <a:pt x="12663" y="557199"/>
                  </a:lnTo>
                  <a:lnTo>
                    <a:pt x="1582" y="557199"/>
                  </a:lnTo>
                  <a:lnTo>
                    <a:pt x="0" y="557199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429899" y="6049149"/>
              <a:ext cx="128270" cy="58419"/>
            </a:xfrm>
            <a:custGeom>
              <a:avLst/>
              <a:gdLst/>
              <a:ahLst/>
              <a:cxnLst/>
              <a:rect l="l" t="t" r="r" b="b"/>
              <a:pathLst>
                <a:path w="128270" h="58420">
                  <a:moveTo>
                    <a:pt x="127901" y="58140"/>
                  </a:moveTo>
                  <a:lnTo>
                    <a:pt x="127901" y="0"/>
                  </a:lnTo>
                  <a:lnTo>
                    <a:pt x="0" y="29070"/>
                  </a:lnTo>
                  <a:lnTo>
                    <a:pt x="127901" y="5814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64850" y="6058852"/>
              <a:ext cx="85725" cy="38735"/>
            </a:xfrm>
            <a:custGeom>
              <a:avLst/>
              <a:gdLst/>
              <a:ahLst/>
              <a:cxnLst/>
              <a:rect l="l" t="t" r="r" b="b"/>
              <a:pathLst>
                <a:path w="85725" h="38735">
                  <a:moveTo>
                    <a:pt x="85204" y="38735"/>
                  </a:moveTo>
                  <a:lnTo>
                    <a:pt x="0" y="19367"/>
                  </a:lnTo>
                  <a:lnTo>
                    <a:pt x="85204" y="0"/>
                  </a:lnTo>
                </a:path>
              </a:pathLst>
            </a:custGeom>
            <a:ln w="154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xfrm>
            <a:off x="6553200" y="6227445"/>
            <a:ext cx="1905000" cy="401955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95" dirty="0"/>
              <a:t>B. </a:t>
            </a:r>
            <a:r>
              <a:rPr sz="1295" spc="10" dirty="0"/>
              <a:t>Beckert:</a:t>
            </a:r>
            <a:r>
              <a:rPr sz="1295" spc="65" dirty="0"/>
              <a:t> </a:t>
            </a:r>
            <a:r>
              <a:rPr sz="1295" spc="10" dirty="0"/>
              <a:t>Einführung </a:t>
            </a:r>
            <a:r>
              <a:rPr sz="1295" spc="5" dirty="0"/>
              <a:t>in</a:t>
            </a:r>
            <a:r>
              <a:rPr sz="1295" spc="-10" dirty="0"/>
              <a:t> </a:t>
            </a:r>
            <a:r>
              <a:rPr sz="1295" spc="5" dirty="0"/>
              <a:t>die</a:t>
            </a:r>
            <a:r>
              <a:rPr sz="1295" spc="10" dirty="0"/>
              <a:t> KI</a:t>
            </a:r>
            <a:r>
              <a:rPr sz="1295" spc="5" dirty="0"/>
              <a:t> / </a:t>
            </a:r>
            <a:r>
              <a:rPr sz="1295" spc="10" dirty="0"/>
              <a:t>KI</a:t>
            </a:r>
            <a:r>
              <a:rPr sz="1295" dirty="0"/>
              <a:t> </a:t>
            </a:r>
            <a:r>
              <a:rPr sz="1295" spc="10" dirty="0"/>
              <a:t>für</a:t>
            </a:r>
            <a:r>
              <a:rPr sz="1295" spc="-5" dirty="0"/>
              <a:t> </a:t>
            </a:r>
            <a:r>
              <a:rPr sz="1295" spc="15" dirty="0"/>
              <a:t>IM</a:t>
            </a:r>
            <a:r>
              <a:rPr sz="1295" spc="5" dirty="0"/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p.17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-147320"/>
            <a:ext cx="7981950" cy="136525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</a:t>
            </a:r>
            <a:r>
              <a:rPr spc="4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5" dirty="0"/>
              <a:t>search</a:t>
            </a:r>
            <a:r>
              <a:rPr spc="-30" dirty="0"/>
              <a:t> </a:t>
            </a:r>
            <a:r>
              <a:rPr dirty="0"/>
              <a:t>algorithms</a:t>
            </a:r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86168" y="1266897"/>
            <a:ext cx="8270114" cy="3905185"/>
            <a:chOff x="515397" y="1370126"/>
            <a:chExt cx="8943975" cy="4223385"/>
          </a:xfrm>
        </p:grpSpPr>
        <p:sp>
          <p:nvSpPr>
            <p:cNvPr id="4" name="object 4"/>
            <p:cNvSpPr/>
            <p:nvPr/>
          </p:nvSpPr>
          <p:spPr>
            <a:xfrm>
              <a:off x="515397" y="1370126"/>
              <a:ext cx="8943975" cy="4223385"/>
            </a:xfrm>
            <a:custGeom>
              <a:avLst/>
              <a:gdLst/>
              <a:ahLst/>
              <a:cxnLst/>
              <a:rect l="l" t="t" r="r" b="b"/>
              <a:pathLst>
                <a:path w="8943975" h="4223385">
                  <a:moveTo>
                    <a:pt x="8943778" y="4223270"/>
                  </a:moveTo>
                  <a:lnTo>
                    <a:pt x="8943778" y="0"/>
                  </a:lnTo>
                  <a:lnTo>
                    <a:pt x="0" y="0"/>
                  </a:lnTo>
                  <a:lnTo>
                    <a:pt x="0" y="2111629"/>
                  </a:lnTo>
                  <a:lnTo>
                    <a:pt x="0" y="4223270"/>
                  </a:lnTo>
                  <a:lnTo>
                    <a:pt x="8943778" y="422327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 sz="2220"/>
            </a:p>
          </p:txBody>
        </p:sp>
        <p:sp>
          <p:nvSpPr>
            <p:cNvPr id="5" name="object 5"/>
            <p:cNvSpPr/>
            <p:nvPr/>
          </p:nvSpPr>
          <p:spPr>
            <a:xfrm>
              <a:off x="515397" y="1370126"/>
              <a:ext cx="8943975" cy="4223385"/>
            </a:xfrm>
            <a:custGeom>
              <a:avLst/>
              <a:gdLst/>
              <a:ahLst/>
              <a:cxnLst/>
              <a:rect l="l" t="t" r="r" b="b"/>
              <a:pathLst>
                <a:path w="8943975" h="4223385">
                  <a:moveTo>
                    <a:pt x="0" y="2111629"/>
                  </a:moveTo>
                  <a:lnTo>
                    <a:pt x="0" y="0"/>
                  </a:lnTo>
                  <a:lnTo>
                    <a:pt x="8943778" y="0"/>
                  </a:lnTo>
                  <a:lnTo>
                    <a:pt x="8943778" y="4223270"/>
                  </a:lnTo>
                  <a:lnTo>
                    <a:pt x="0" y="4223270"/>
                  </a:lnTo>
                  <a:lnTo>
                    <a:pt x="0" y="2111629"/>
                  </a:lnTo>
                  <a:close/>
                </a:path>
              </a:pathLst>
            </a:custGeom>
            <a:ln w="3175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 sz="222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1754" y="1525245"/>
            <a:ext cx="6685963" cy="3677920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function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95" dirty="0">
                <a:latin typeface="Arial MT"/>
                <a:cs typeface="Arial MT"/>
              </a:rPr>
              <a:t>T</a:t>
            </a:r>
            <a:r>
              <a:rPr sz="1340" spc="95" dirty="0">
                <a:latin typeface="Arial MT"/>
                <a:cs typeface="Arial MT"/>
              </a:rPr>
              <a:t>REE</a:t>
            </a:r>
            <a:r>
              <a:rPr sz="1710" spc="95" dirty="0">
                <a:latin typeface="Arial MT"/>
                <a:cs typeface="Arial MT"/>
              </a:rPr>
              <a:t>-S</a:t>
            </a:r>
            <a:r>
              <a:rPr sz="1340" spc="95" dirty="0">
                <a:latin typeface="Arial MT"/>
                <a:cs typeface="Arial MT"/>
              </a:rPr>
              <a:t>EARCH</a:t>
            </a:r>
            <a:r>
              <a:rPr sz="1710" spc="95" dirty="0">
                <a:latin typeface="Arial MT"/>
                <a:cs typeface="Arial MT"/>
              </a:rPr>
              <a:t>(</a:t>
            </a:r>
            <a:r>
              <a:rPr sz="1710" spc="-200" dirty="0">
                <a:latin typeface="Arial MT"/>
                <a:cs typeface="Arial MT"/>
              </a:rPr>
              <a:t> </a:t>
            </a:r>
            <a:r>
              <a:rPr sz="1710" i="1" spc="-10" dirty="0">
                <a:latin typeface="Arial" panose="020B0604020202020204"/>
                <a:cs typeface="Arial" panose="020B0604020202020204"/>
              </a:rPr>
              <a:t>problem,</a:t>
            </a:r>
            <a:r>
              <a:rPr sz="1710" i="1" spc="-235" dirty="0">
                <a:latin typeface="Arial" panose="020B0604020202020204"/>
                <a:cs typeface="Arial" panose="020B0604020202020204"/>
              </a:rPr>
              <a:t> </a:t>
            </a:r>
            <a:r>
              <a:rPr sz="1710" i="1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dirty="0">
                <a:latin typeface="Arial MT"/>
                <a:cs typeface="Arial MT"/>
              </a:rPr>
              <a:t>)</a:t>
            </a:r>
            <a:r>
              <a:rPr sz="1710" spc="20" dirty="0">
                <a:latin typeface="Arial MT"/>
                <a:cs typeface="Arial MT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returns</a:t>
            </a:r>
            <a:r>
              <a:rPr sz="171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5" dirty="0">
                <a:latin typeface="Arial MT"/>
                <a:cs typeface="Arial MT"/>
              </a:rPr>
              <a:t>a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solution</a:t>
            </a:r>
            <a:r>
              <a:rPr sz="1710" spc="4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or</a:t>
            </a:r>
            <a:r>
              <a:rPr sz="1710" spc="-5" dirty="0">
                <a:latin typeface="Arial MT"/>
                <a:cs typeface="Arial MT"/>
              </a:rPr>
              <a:t> </a:t>
            </a:r>
            <a:r>
              <a:rPr sz="1710" spc="-10" dirty="0">
                <a:latin typeface="Arial MT"/>
                <a:cs typeface="Arial MT"/>
              </a:rPr>
              <a:t>failure</a:t>
            </a:r>
            <a:endParaRPr sz="171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70">
              <a:latin typeface="Arial MT"/>
              <a:cs typeface="Arial MT"/>
            </a:endParaRPr>
          </a:p>
          <a:p>
            <a:pPr marL="261620">
              <a:lnSpc>
                <a:spcPct val="100000"/>
              </a:lnSpc>
            </a:pPr>
            <a:r>
              <a:rPr sz="1710" i="1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i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345" dirty="0">
                <a:latin typeface="Cambria" panose="02040503050406030204"/>
                <a:cs typeface="Cambria" panose="02040503050406030204"/>
              </a:rPr>
              <a:t>←</a:t>
            </a:r>
            <a:r>
              <a:rPr sz="1895" spc="135" dirty="0">
                <a:latin typeface="Cambria" panose="02040503050406030204"/>
                <a:cs typeface="Cambria" panose="02040503050406030204"/>
              </a:rPr>
              <a:t> </a:t>
            </a:r>
            <a:r>
              <a:rPr sz="1710" spc="50" dirty="0">
                <a:latin typeface="Arial MT"/>
                <a:cs typeface="Arial MT"/>
              </a:rPr>
              <a:t>I</a:t>
            </a:r>
            <a:r>
              <a:rPr sz="1340" spc="50" dirty="0">
                <a:latin typeface="Arial MT"/>
                <a:cs typeface="Arial MT"/>
              </a:rPr>
              <a:t>NSERT</a:t>
            </a:r>
            <a:r>
              <a:rPr sz="1710" spc="50" dirty="0">
                <a:latin typeface="Arial MT"/>
                <a:cs typeface="Arial MT"/>
              </a:rPr>
              <a:t>(M</a:t>
            </a:r>
            <a:r>
              <a:rPr sz="1340" spc="50" dirty="0">
                <a:latin typeface="Arial MT"/>
                <a:cs typeface="Arial MT"/>
              </a:rPr>
              <a:t>AKE</a:t>
            </a:r>
            <a:r>
              <a:rPr sz="1710" spc="50" dirty="0">
                <a:latin typeface="Arial MT"/>
                <a:cs typeface="Arial MT"/>
              </a:rPr>
              <a:t>-N</a:t>
            </a:r>
            <a:r>
              <a:rPr sz="1340" spc="50" dirty="0">
                <a:latin typeface="Arial MT"/>
                <a:cs typeface="Arial MT"/>
              </a:rPr>
              <a:t>ODE</a:t>
            </a:r>
            <a:r>
              <a:rPr sz="1710" spc="50" dirty="0">
                <a:latin typeface="Arial MT"/>
                <a:cs typeface="Arial MT"/>
              </a:rPr>
              <a:t>(I</a:t>
            </a:r>
            <a:r>
              <a:rPr sz="1340" spc="50" dirty="0">
                <a:latin typeface="Arial MT"/>
                <a:cs typeface="Arial MT"/>
              </a:rPr>
              <a:t>NITIAL</a:t>
            </a:r>
            <a:r>
              <a:rPr sz="1710" spc="50" dirty="0">
                <a:latin typeface="Arial MT"/>
                <a:cs typeface="Arial MT"/>
              </a:rPr>
              <a:t>-S</a:t>
            </a:r>
            <a:r>
              <a:rPr sz="1340" spc="50" dirty="0">
                <a:latin typeface="Arial MT"/>
                <a:cs typeface="Arial MT"/>
              </a:rPr>
              <a:t>TATE</a:t>
            </a:r>
            <a:r>
              <a:rPr sz="1710" spc="50" dirty="0">
                <a:latin typeface="Arial MT"/>
                <a:cs typeface="Arial MT"/>
              </a:rPr>
              <a:t>[</a:t>
            </a:r>
            <a:r>
              <a:rPr sz="1710" i="1" spc="50" dirty="0">
                <a:latin typeface="Arial" panose="020B0604020202020204"/>
                <a:cs typeface="Arial" panose="020B0604020202020204"/>
              </a:rPr>
              <a:t>problem</a:t>
            </a:r>
            <a:r>
              <a:rPr sz="1710" spc="50" dirty="0">
                <a:latin typeface="Arial MT"/>
                <a:cs typeface="Arial MT"/>
              </a:rPr>
              <a:t>]),</a:t>
            </a:r>
            <a:r>
              <a:rPr sz="1710" i="1" spc="50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spc="50" dirty="0">
                <a:latin typeface="Arial MT"/>
                <a:cs typeface="Arial MT"/>
              </a:rPr>
              <a:t>)</a:t>
            </a:r>
            <a:endParaRPr sz="1710">
              <a:latin typeface="Arial MT"/>
              <a:cs typeface="Arial MT"/>
            </a:endParaRPr>
          </a:p>
          <a:p>
            <a:pPr marL="261620">
              <a:lnSpc>
                <a:spcPct val="100000"/>
              </a:lnSpc>
              <a:spcBef>
                <a:spcPts val="65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loop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do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525145">
              <a:lnSpc>
                <a:spcPct val="100000"/>
              </a:lnSpc>
              <a:spcBef>
                <a:spcPts val="71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if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i="1" dirty="0">
                <a:latin typeface="Arial" panose="020B0604020202020204"/>
                <a:cs typeface="Arial" panose="020B0604020202020204"/>
              </a:rPr>
              <a:t>fringe </a:t>
            </a:r>
            <a:r>
              <a:rPr sz="1710" spc="-5" dirty="0">
                <a:latin typeface="Arial MT"/>
                <a:cs typeface="Arial MT"/>
              </a:rPr>
              <a:t>is </a:t>
            </a:r>
            <a:r>
              <a:rPr sz="1710" dirty="0">
                <a:latin typeface="Arial MT"/>
                <a:cs typeface="Arial MT"/>
              </a:rPr>
              <a:t>empty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then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-10" dirty="0">
                <a:latin typeface="Arial MT"/>
                <a:cs typeface="Arial MT"/>
              </a:rPr>
              <a:t>failure</a:t>
            </a:r>
            <a:endParaRPr sz="1710">
              <a:latin typeface="Arial MT"/>
              <a:cs typeface="Arial MT"/>
            </a:endParaRPr>
          </a:p>
          <a:p>
            <a:pPr marL="525145">
              <a:lnSpc>
                <a:spcPct val="100000"/>
              </a:lnSpc>
              <a:spcBef>
                <a:spcPts val="510"/>
              </a:spcBef>
            </a:pPr>
            <a:r>
              <a:rPr sz="1710" i="1" dirty="0">
                <a:latin typeface="Arial" panose="020B0604020202020204"/>
                <a:cs typeface="Arial" panose="020B0604020202020204"/>
              </a:rPr>
              <a:t>node</a:t>
            </a:r>
            <a:r>
              <a:rPr sz="1710" i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345" dirty="0">
                <a:latin typeface="Cambria" panose="02040503050406030204"/>
                <a:cs typeface="Cambria" panose="02040503050406030204"/>
              </a:rPr>
              <a:t>←</a:t>
            </a:r>
            <a:r>
              <a:rPr sz="1895" spc="105" dirty="0">
                <a:latin typeface="Cambria" panose="02040503050406030204"/>
                <a:cs typeface="Cambria" panose="02040503050406030204"/>
              </a:rPr>
              <a:t> </a:t>
            </a:r>
            <a:r>
              <a:rPr sz="1710" spc="55" dirty="0">
                <a:latin typeface="Arial MT"/>
                <a:cs typeface="Arial MT"/>
              </a:rPr>
              <a:t>R</a:t>
            </a:r>
            <a:r>
              <a:rPr sz="1340" spc="55" dirty="0">
                <a:latin typeface="Arial MT"/>
                <a:cs typeface="Arial MT"/>
              </a:rPr>
              <a:t>EMOVE</a:t>
            </a:r>
            <a:r>
              <a:rPr sz="1710" spc="55" dirty="0">
                <a:latin typeface="Arial MT"/>
                <a:cs typeface="Arial MT"/>
              </a:rPr>
              <a:t>-F</a:t>
            </a:r>
            <a:r>
              <a:rPr sz="1340" spc="55" dirty="0">
                <a:latin typeface="Arial MT"/>
                <a:cs typeface="Arial MT"/>
              </a:rPr>
              <a:t>IRST</a:t>
            </a:r>
            <a:r>
              <a:rPr sz="1710" spc="55" dirty="0">
                <a:latin typeface="Arial MT"/>
                <a:cs typeface="Arial MT"/>
              </a:rPr>
              <a:t>(</a:t>
            </a:r>
            <a:r>
              <a:rPr sz="1710" i="1" spc="55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spc="55" dirty="0">
                <a:latin typeface="Arial MT"/>
                <a:cs typeface="Arial MT"/>
              </a:rPr>
              <a:t>)</a:t>
            </a:r>
            <a:endParaRPr sz="1710">
              <a:latin typeface="Arial MT"/>
              <a:cs typeface="Arial MT"/>
            </a:endParaRPr>
          </a:p>
          <a:p>
            <a:pPr marL="787400" marR="141605" indent="-262255">
              <a:lnSpc>
                <a:spcPts val="2930"/>
              </a:lnSpc>
              <a:spcBef>
                <a:spcPts val="17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if</a:t>
            </a:r>
            <a:r>
              <a:rPr sz="1710" b="1" spc="4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45" dirty="0">
                <a:latin typeface="Arial MT"/>
                <a:cs typeface="Arial MT"/>
              </a:rPr>
              <a:t>G</a:t>
            </a:r>
            <a:r>
              <a:rPr sz="1340" spc="45" dirty="0">
                <a:latin typeface="Arial MT"/>
                <a:cs typeface="Arial MT"/>
              </a:rPr>
              <a:t>OAL</a:t>
            </a:r>
            <a:r>
              <a:rPr sz="1710" spc="45" dirty="0">
                <a:latin typeface="Arial MT"/>
                <a:cs typeface="Arial MT"/>
              </a:rPr>
              <a:t>-T</a:t>
            </a:r>
            <a:r>
              <a:rPr sz="1340" spc="45" dirty="0">
                <a:latin typeface="Arial MT"/>
                <a:cs typeface="Arial MT"/>
              </a:rPr>
              <a:t>EST</a:t>
            </a:r>
            <a:r>
              <a:rPr sz="1710" spc="45" dirty="0">
                <a:latin typeface="Arial MT"/>
                <a:cs typeface="Arial MT"/>
              </a:rPr>
              <a:t>[</a:t>
            </a:r>
            <a:r>
              <a:rPr sz="1710" i="1" spc="45" dirty="0">
                <a:latin typeface="Arial" panose="020B0604020202020204"/>
                <a:cs typeface="Arial" panose="020B0604020202020204"/>
              </a:rPr>
              <a:t>problem</a:t>
            </a:r>
            <a:r>
              <a:rPr sz="1710" spc="45" dirty="0">
                <a:latin typeface="Arial MT"/>
                <a:cs typeface="Arial MT"/>
              </a:rPr>
              <a:t>]</a:t>
            </a:r>
            <a:r>
              <a:rPr sz="1710" spc="10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applied</a:t>
            </a:r>
            <a:r>
              <a:rPr sz="1710" spc="15" dirty="0">
                <a:latin typeface="Arial MT"/>
                <a:cs typeface="Arial MT"/>
              </a:rPr>
              <a:t> </a:t>
            </a:r>
            <a:r>
              <a:rPr sz="1710" dirty="0">
                <a:latin typeface="Arial MT"/>
                <a:cs typeface="Arial MT"/>
              </a:rPr>
              <a:t>to</a:t>
            </a:r>
            <a:r>
              <a:rPr sz="1710" spc="40" dirty="0">
                <a:latin typeface="Arial MT"/>
                <a:cs typeface="Arial MT"/>
              </a:rPr>
              <a:t> </a:t>
            </a:r>
            <a:r>
              <a:rPr sz="1710" spc="10" dirty="0">
                <a:latin typeface="Arial MT"/>
                <a:cs typeface="Arial MT"/>
              </a:rPr>
              <a:t>S</a:t>
            </a:r>
            <a:r>
              <a:rPr sz="1340" spc="10" dirty="0">
                <a:latin typeface="Arial MT"/>
                <a:cs typeface="Arial MT"/>
              </a:rPr>
              <a:t>TATE</a:t>
            </a:r>
            <a:r>
              <a:rPr sz="1710" spc="10" dirty="0">
                <a:latin typeface="Arial MT"/>
                <a:cs typeface="Arial MT"/>
              </a:rPr>
              <a:t>(</a:t>
            </a:r>
            <a:r>
              <a:rPr sz="1710" i="1" spc="10" dirty="0">
                <a:latin typeface="Arial" panose="020B0604020202020204"/>
                <a:cs typeface="Arial" panose="020B0604020202020204"/>
              </a:rPr>
              <a:t>node</a:t>
            </a:r>
            <a:r>
              <a:rPr sz="1710" spc="10" dirty="0">
                <a:latin typeface="Arial MT"/>
                <a:cs typeface="Arial MT"/>
              </a:rPr>
              <a:t>)</a:t>
            </a:r>
            <a:r>
              <a:rPr sz="1710" spc="5" dirty="0">
                <a:latin typeface="Arial MT"/>
                <a:cs typeface="Arial MT"/>
              </a:rPr>
              <a:t> </a:t>
            </a:r>
            <a:r>
              <a:rPr sz="1710" spc="-5" dirty="0">
                <a:latin typeface="Arial MT"/>
                <a:cs typeface="Arial MT"/>
              </a:rPr>
              <a:t>succeeds</a:t>
            </a:r>
            <a:r>
              <a:rPr sz="1710" spc="30" dirty="0">
                <a:latin typeface="Arial MT"/>
                <a:cs typeface="Arial MT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then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return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i="1" dirty="0">
                <a:latin typeface="Arial" panose="020B0604020202020204"/>
                <a:cs typeface="Arial" panose="020B0604020202020204"/>
              </a:rPr>
              <a:t>node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525145">
              <a:lnSpc>
                <a:spcPct val="100000"/>
              </a:lnSpc>
              <a:spcBef>
                <a:spcPts val="48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else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787400">
              <a:lnSpc>
                <a:spcPct val="100000"/>
              </a:lnSpc>
              <a:spcBef>
                <a:spcPts val="510"/>
              </a:spcBef>
            </a:pPr>
            <a:r>
              <a:rPr sz="1710" i="1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i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345" dirty="0">
                <a:latin typeface="Cambria" panose="02040503050406030204"/>
                <a:cs typeface="Cambria" panose="02040503050406030204"/>
              </a:rPr>
              <a:t>←</a:t>
            </a:r>
            <a:r>
              <a:rPr sz="1895" spc="110" dirty="0">
                <a:latin typeface="Cambria" panose="02040503050406030204"/>
                <a:cs typeface="Cambria" panose="02040503050406030204"/>
              </a:rPr>
              <a:t> </a:t>
            </a:r>
            <a:r>
              <a:rPr sz="1710" spc="50" dirty="0">
                <a:latin typeface="Arial MT"/>
                <a:cs typeface="Arial MT"/>
              </a:rPr>
              <a:t>I</a:t>
            </a:r>
            <a:r>
              <a:rPr sz="1340" spc="50" dirty="0">
                <a:latin typeface="Arial MT"/>
                <a:cs typeface="Arial MT"/>
              </a:rPr>
              <a:t>NSERT</a:t>
            </a:r>
            <a:r>
              <a:rPr sz="1710" spc="50" dirty="0">
                <a:latin typeface="Arial MT"/>
                <a:cs typeface="Arial MT"/>
              </a:rPr>
              <a:t>-A</a:t>
            </a:r>
            <a:r>
              <a:rPr sz="1340" spc="50" dirty="0">
                <a:latin typeface="Arial MT"/>
                <a:cs typeface="Arial MT"/>
              </a:rPr>
              <a:t>LL</a:t>
            </a:r>
            <a:r>
              <a:rPr sz="1710" spc="50" dirty="0">
                <a:latin typeface="Arial MT"/>
                <a:cs typeface="Arial MT"/>
              </a:rPr>
              <a:t>(E</a:t>
            </a:r>
            <a:r>
              <a:rPr sz="1340" spc="50" dirty="0">
                <a:latin typeface="Arial MT"/>
                <a:cs typeface="Arial MT"/>
              </a:rPr>
              <a:t>XPAND</a:t>
            </a:r>
            <a:r>
              <a:rPr sz="1710" spc="50" dirty="0">
                <a:latin typeface="Arial MT"/>
                <a:cs typeface="Arial MT"/>
              </a:rPr>
              <a:t>(</a:t>
            </a:r>
            <a:r>
              <a:rPr sz="1710" i="1" spc="50" dirty="0">
                <a:latin typeface="Arial" panose="020B0604020202020204"/>
                <a:cs typeface="Arial" panose="020B0604020202020204"/>
              </a:rPr>
              <a:t>node</a:t>
            </a:r>
            <a:r>
              <a:rPr sz="1710" spc="50" dirty="0">
                <a:latin typeface="Arial MT"/>
                <a:cs typeface="Arial MT"/>
              </a:rPr>
              <a:t>,</a:t>
            </a:r>
            <a:r>
              <a:rPr sz="1710" spc="-235" dirty="0">
                <a:latin typeface="Arial MT"/>
                <a:cs typeface="Arial MT"/>
              </a:rPr>
              <a:t> </a:t>
            </a:r>
            <a:r>
              <a:rPr sz="1710" i="1" spc="-5" dirty="0">
                <a:latin typeface="Arial" panose="020B0604020202020204"/>
                <a:cs typeface="Arial" panose="020B0604020202020204"/>
              </a:rPr>
              <a:t>problem</a:t>
            </a:r>
            <a:r>
              <a:rPr sz="1710" spc="-5" dirty="0">
                <a:latin typeface="Arial MT"/>
                <a:cs typeface="Arial MT"/>
              </a:rPr>
              <a:t>),</a:t>
            </a:r>
            <a:r>
              <a:rPr sz="1710" spc="-235" dirty="0">
                <a:latin typeface="Arial MT"/>
                <a:cs typeface="Arial MT"/>
              </a:rPr>
              <a:t> </a:t>
            </a:r>
            <a:r>
              <a:rPr sz="1710" i="1" dirty="0">
                <a:latin typeface="Arial" panose="020B0604020202020204"/>
                <a:cs typeface="Arial" panose="020B0604020202020204"/>
              </a:rPr>
              <a:t>fringe</a:t>
            </a:r>
            <a:r>
              <a:rPr sz="1710" dirty="0">
                <a:latin typeface="Arial MT"/>
                <a:cs typeface="Arial MT"/>
              </a:rPr>
              <a:t>)</a:t>
            </a:r>
            <a:endParaRPr sz="1710">
              <a:latin typeface="Arial MT"/>
              <a:cs typeface="Arial MT"/>
            </a:endParaRPr>
          </a:p>
          <a:p>
            <a:pPr marL="261620">
              <a:lnSpc>
                <a:spcPct val="100000"/>
              </a:lnSpc>
              <a:spcBef>
                <a:spcPts val="66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end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553200" y="6227445"/>
            <a:ext cx="1905000" cy="401955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95" dirty="0"/>
              <a:t>B. </a:t>
            </a:r>
            <a:r>
              <a:rPr sz="1295" spc="10" dirty="0"/>
              <a:t>Beckert:</a:t>
            </a:r>
            <a:r>
              <a:rPr sz="1295" spc="65" dirty="0"/>
              <a:t> </a:t>
            </a:r>
            <a:r>
              <a:rPr sz="1295" spc="10" dirty="0"/>
              <a:t>Einführung </a:t>
            </a:r>
            <a:r>
              <a:rPr sz="1295" spc="5" dirty="0"/>
              <a:t>in</a:t>
            </a:r>
            <a:r>
              <a:rPr sz="1295" spc="-10" dirty="0"/>
              <a:t> </a:t>
            </a:r>
            <a:r>
              <a:rPr sz="1295" spc="5" dirty="0"/>
              <a:t>die</a:t>
            </a:r>
            <a:r>
              <a:rPr sz="1295" spc="10" dirty="0"/>
              <a:t> KI</a:t>
            </a:r>
            <a:r>
              <a:rPr sz="1295" spc="5" dirty="0"/>
              <a:t> / </a:t>
            </a:r>
            <a:r>
              <a:rPr sz="1295" spc="10" dirty="0"/>
              <a:t>KI</a:t>
            </a:r>
            <a:r>
              <a:rPr sz="1295" dirty="0"/>
              <a:t> </a:t>
            </a:r>
            <a:r>
              <a:rPr sz="1295" spc="10" dirty="0"/>
              <a:t>für</a:t>
            </a:r>
            <a:r>
              <a:rPr sz="1295" spc="-5" dirty="0"/>
              <a:t> </a:t>
            </a:r>
            <a:r>
              <a:rPr sz="1295" spc="15" dirty="0"/>
              <a:t>IM</a:t>
            </a:r>
            <a:r>
              <a:rPr sz="1295" spc="5" dirty="0"/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p.18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4856" y="5449753"/>
            <a:ext cx="808515" cy="9804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100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fringe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State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Expand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3490" y="5449753"/>
            <a:ext cx="5858071" cy="992505"/>
          </a:xfrm>
          <a:prstGeom prst="rect">
            <a:avLst/>
          </a:prstGeom>
        </p:spPr>
        <p:txBody>
          <a:bodyPr vert="horz" wrap="square" lIns="0" tIns="72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queue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nodes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yet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considered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gives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that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is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represented</a:t>
            </a:r>
            <a:r>
              <a:rPr sz="171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by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node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creates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new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nodes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by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applying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possible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actions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to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i="1" spc="5" dirty="0">
                <a:latin typeface="Arial" panose="020B0604020202020204"/>
                <a:cs typeface="Arial" panose="020B0604020202020204"/>
              </a:rPr>
              <a:t>node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6865620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Search</a:t>
            </a:r>
            <a:r>
              <a:rPr spc="-75" dirty="0"/>
              <a:t> </a:t>
            </a:r>
            <a:r>
              <a:rPr dirty="0"/>
              <a:t>strategies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6553200" y="6227445"/>
            <a:ext cx="1905000" cy="401955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95" dirty="0"/>
              <a:t>B. </a:t>
            </a:r>
            <a:r>
              <a:rPr sz="1295" spc="10" dirty="0"/>
              <a:t>Beckert:</a:t>
            </a:r>
            <a:r>
              <a:rPr sz="1295" spc="65" dirty="0"/>
              <a:t> </a:t>
            </a:r>
            <a:r>
              <a:rPr sz="1295" spc="10" dirty="0"/>
              <a:t>Einführung </a:t>
            </a:r>
            <a:r>
              <a:rPr sz="1295" spc="5" dirty="0"/>
              <a:t>in</a:t>
            </a:r>
            <a:r>
              <a:rPr sz="1295" spc="-10" dirty="0"/>
              <a:t> </a:t>
            </a:r>
            <a:r>
              <a:rPr sz="1295" spc="5" dirty="0"/>
              <a:t>die</a:t>
            </a:r>
            <a:r>
              <a:rPr sz="1295" spc="10" dirty="0"/>
              <a:t> KI</a:t>
            </a:r>
            <a:r>
              <a:rPr sz="1295" spc="5" dirty="0"/>
              <a:t> / </a:t>
            </a:r>
            <a:r>
              <a:rPr sz="1295" spc="10" dirty="0"/>
              <a:t>KI</a:t>
            </a:r>
            <a:r>
              <a:rPr sz="1295" dirty="0"/>
              <a:t> </a:t>
            </a:r>
            <a:r>
              <a:rPr sz="1295" spc="10" dirty="0"/>
              <a:t>für</a:t>
            </a:r>
            <a:r>
              <a:rPr sz="1295" spc="-5" dirty="0"/>
              <a:t> </a:t>
            </a:r>
            <a:r>
              <a:rPr sz="1295" spc="15" dirty="0"/>
              <a:t>IM</a:t>
            </a:r>
            <a:r>
              <a:rPr sz="1295" spc="5" dirty="0"/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p.19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865" y="1195497"/>
            <a:ext cx="3796561" cy="1538605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Strategy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Defines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order</a:t>
            </a:r>
            <a:r>
              <a:rPr sz="1710" b="1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</a:t>
            </a:r>
            <a:r>
              <a:rPr sz="171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expansion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Important</a:t>
            </a:r>
            <a:r>
              <a:rPr sz="1710" b="1" spc="-1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properties</a:t>
            </a:r>
            <a:r>
              <a:rPr sz="1710" b="1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strategies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863" y="2656759"/>
            <a:ext cx="1838390" cy="149288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5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completeness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time complexity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space</a:t>
            </a:r>
            <a:r>
              <a:rPr sz="171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complexity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optimality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80879" y="2656759"/>
            <a:ext cx="4497627" cy="1492885"/>
          </a:xfrm>
          <a:prstGeom prst="rect">
            <a:avLst/>
          </a:prstGeom>
        </p:spPr>
        <p:txBody>
          <a:bodyPr vert="horz" wrap="square" lIns="0" tIns="11155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5"/>
              </a:spcBef>
            </a:pPr>
            <a:r>
              <a:rPr sz="1710" b="1" spc="5" dirty="0">
                <a:latin typeface="Arial" panose="020B0604020202020204"/>
                <a:cs typeface="Arial" panose="020B0604020202020204"/>
              </a:rPr>
              <a:t>does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it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always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find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solution if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one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exists?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number of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generated/expanded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maximum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number of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nodes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memory 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does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it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always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find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least-cost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solution?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865" y="4557745"/>
            <a:ext cx="5518694" cy="1459865"/>
          </a:xfrm>
          <a:prstGeom prst="rect">
            <a:avLst/>
          </a:prstGeom>
        </p:spPr>
        <p:txBody>
          <a:bodyPr vert="horz" wrap="square" lIns="0" tIns="733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Time</a:t>
            </a:r>
            <a:r>
              <a:rPr sz="1710" b="1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space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complexity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measured</a:t>
            </a:r>
            <a:r>
              <a:rPr sz="1710" b="1" spc="-3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terms</a:t>
            </a:r>
            <a:r>
              <a:rPr sz="1710" b="1" spc="-2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of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  <a:tabLst>
                <a:tab pos="516890" algn="l"/>
              </a:tabLst>
            </a:pPr>
            <a:r>
              <a:rPr sz="1895" i="1" spc="5" dirty="0">
                <a:latin typeface="Times New Roman" panose="02020603050405020304"/>
                <a:cs typeface="Times New Roman" panose="02020603050405020304"/>
              </a:rPr>
              <a:t>b	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maximum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branching factor</a:t>
            </a:r>
            <a:r>
              <a:rPr sz="171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</a:t>
            </a:r>
            <a:r>
              <a:rPr sz="171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tree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516890" algn="l"/>
              </a:tabLst>
            </a:pPr>
            <a:r>
              <a:rPr sz="1895" i="1" spc="5" dirty="0">
                <a:latin typeface="Times New Roman" panose="02020603050405020304"/>
                <a:cs typeface="Times New Roman" panose="02020603050405020304"/>
              </a:rPr>
              <a:t>d	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depth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a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solution</a:t>
            </a:r>
            <a:r>
              <a:rPr sz="1710" b="1" spc="3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with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minimal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distance</a:t>
            </a:r>
            <a:r>
              <a:rPr sz="1710" b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to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root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516890" algn="l"/>
              </a:tabLst>
            </a:pPr>
            <a:r>
              <a:rPr sz="1895" i="1" spc="10" dirty="0">
                <a:latin typeface="Times New Roman" panose="02020603050405020304"/>
                <a:cs typeface="Times New Roman" panose="02020603050405020304"/>
              </a:rPr>
              <a:t>m	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maximum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depth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of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state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space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(may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be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895" spc="5" dirty="0">
                <a:latin typeface="Symbol" panose="05050102010706020507"/>
                <a:cs typeface="Symbol" panose="05050102010706020507"/>
              </a:rPr>
              <a:t>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60" y="191135"/>
            <a:ext cx="7512685" cy="688340"/>
          </a:xfrm>
          <a:prstGeom prst="rect">
            <a:avLst/>
          </a:prstGeom>
        </p:spPr>
        <p:txBody>
          <a:bodyPr vert="horz" wrap="square" lIns="0" tIns="117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Uninformed</a:t>
            </a:r>
            <a:r>
              <a:rPr spc="-45" dirty="0"/>
              <a:t> </a:t>
            </a:r>
            <a:r>
              <a:rPr spc="-15" dirty="0"/>
              <a:t>search</a:t>
            </a:r>
            <a:r>
              <a:rPr spc="-40" dirty="0"/>
              <a:t> </a:t>
            </a:r>
            <a:r>
              <a:rPr dirty="0"/>
              <a:t>strategies</a:t>
            </a:r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6694" y="3337848"/>
            <a:ext cx="206937" cy="1381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6694" y="3795831"/>
            <a:ext cx="206937" cy="1381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6694" y="4253814"/>
            <a:ext cx="206937" cy="1381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6694" y="4711797"/>
            <a:ext cx="206937" cy="13812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6694" y="5169780"/>
            <a:ext cx="206937" cy="13812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4865" y="1487197"/>
            <a:ext cx="6151061" cy="4896485"/>
          </a:xfrm>
          <a:prstGeom prst="rect">
            <a:avLst/>
          </a:prstGeom>
        </p:spPr>
        <p:txBody>
          <a:bodyPr vert="horz" wrap="square" lIns="0" tIns="129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10" b="1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Uninformed</a:t>
            </a:r>
            <a:r>
              <a:rPr sz="1710" b="1" spc="-8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search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710" b="1" dirty="0">
                <a:latin typeface="Arial" panose="020B0604020202020204"/>
                <a:cs typeface="Arial" panose="020B0604020202020204"/>
              </a:rPr>
              <a:t>Use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only</a:t>
            </a:r>
            <a:r>
              <a:rPr sz="1710" b="1" dirty="0">
                <a:latin typeface="Arial" panose="020B0604020202020204"/>
                <a:cs typeface="Arial" panose="020B0604020202020204"/>
              </a:rPr>
              <a:t> the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information</a:t>
            </a:r>
            <a:r>
              <a:rPr sz="171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available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in</a:t>
            </a:r>
            <a:r>
              <a:rPr sz="171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the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problem</a:t>
            </a:r>
            <a:r>
              <a:rPr sz="171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definition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194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Frequently</a:t>
            </a:r>
            <a:r>
              <a:rPr sz="1710" b="1" spc="-2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used</a:t>
            </a:r>
            <a:r>
              <a:rPr sz="1710" b="1" spc="-10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solidFill>
                  <a:srgbClr val="0000FF"/>
                </a:solidFill>
                <a:latin typeface="Arial" panose="020B0604020202020204"/>
                <a:cs typeface="Arial" panose="020B0604020202020204"/>
              </a:rPr>
              <a:t>strategies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48285" marR="4070985">
              <a:lnSpc>
                <a:spcPct val="176000"/>
              </a:lnSpc>
              <a:spcBef>
                <a:spcPts val="795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Breadth-first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Uniform-cost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 </a:t>
            </a:r>
            <a:r>
              <a:rPr sz="1710" b="1" spc="-50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Depth-first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 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dirty="0">
                <a:latin typeface="Arial" panose="020B0604020202020204"/>
                <a:cs typeface="Arial" panose="020B0604020202020204"/>
              </a:rPr>
              <a:t>Depth-limited</a:t>
            </a:r>
            <a:r>
              <a:rPr sz="1710" b="1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248920">
              <a:lnSpc>
                <a:spcPct val="100000"/>
              </a:lnSpc>
              <a:spcBef>
                <a:spcPts val="1680"/>
              </a:spcBef>
            </a:pPr>
            <a:r>
              <a:rPr sz="1710" b="1" spc="-5" dirty="0">
                <a:latin typeface="Arial" panose="020B0604020202020204"/>
                <a:cs typeface="Arial" panose="020B0604020202020204"/>
              </a:rPr>
              <a:t>Iterative</a:t>
            </a:r>
            <a:r>
              <a:rPr sz="171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5" dirty="0">
                <a:latin typeface="Arial" panose="020B0604020202020204"/>
                <a:cs typeface="Arial" panose="020B0604020202020204"/>
              </a:rPr>
              <a:t>deepening</a:t>
            </a:r>
            <a:r>
              <a:rPr sz="171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b="1" spc="-10" dirty="0">
                <a:latin typeface="Arial" panose="020B0604020202020204"/>
                <a:cs typeface="Arial" panose="020B0604020202020204"/>
              </a:rPr>
              <a:t>search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6553200" y="6227445"/>
            <a:ext cx="1905000" cy="401955"/>
          </a:xfrm>
          <a:prstGeom prst="rect">
            <a:avLst/>
          </a:prstGeom>
        </p:spPr>
        <p:txBody>
          <a:bodyPr vert="horz" wrap="square" lIns="0" tIns="234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295" dirty="0"/>
              <a:t>B. </a:t>
            </a:r>
            <a:r>
              <a:rPr sz="1295" spc="10" dirty="0"/>
              <a:t>Beckert:</a:t>
            </a:r>
            <a:r>
              <a:rPr sz="1295" spc="65" dirty="0"/>
              <a:t> </a:t>
            </a:r>
            <a:r>
              <a:rPr sz="1295" spc="10" dirty="0"/>
              <a:t>Einführung </a:t>
            </a:r>
            <a:r>
              <a:rPr sz="1295" spc="5" dirty="0"/>
              <a:t>in</a:t>
            </a:r>
            <a:r>
              <a:rPr sz="1295" spc="-10" dirty="0"/>
              <a:t> </a:t>
            </a:r>
            <a:r>
              <a:rPr sz="1295" spc="5" dirty="0"/>
              <a:t>die</a:t>
            </a:r>
            <a:r>
              <a:rPr sz="1295" spc="10" dirty="0"/>
              <a:t> KI</a:t>
            </a:r>
            <a:r>
              <a:rPr sz="1295" spc="5" dirty="0"/>
              <a:t> / </a:t>
            </a:r>
            <a:r>
              <a:rPr sz="1295" spc="10" dirty="0"/>
              <a:t>KI</a:t>
            </a:r>
            <a:r>
              <a:rPr sz="1295" dirty="0"/>
              <a:t> </a:t>
            </a:r>
            <a:r>
              <a:rPr sz="1295" spc="10" dirty="0"/>
              <a:t>für</a:t>
            </a:r>
            <a:r>
              <a:rPr sz="1295" spc="-5" dirty="0"/>
              <a:t> </a:t>
            </a:r>
            <a:r>
              <a:rPr sz="1295" spc="15" dirty="0"/>
              <a:t>IM</a:t>
            </a:r>
            <a:r>
              <a:rPr sz="1295" spc="5" dirty="0"/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925" b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25" b="1" spc="15" dirty="0">
                <a:latin typeface="Times New Roman" panose="02020603050405020304"/>
                <a:cs typeface="Times New Roman" panose="02020603050405020304"/>
              </a:rPr>
              <a:t>p.20</a:t>
            </a:r>
            <a:endParaRPr sz="925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Formulating problems</a:t>
            </a:r>
            <a:endParaRPr lang="en-US" altLang="zh-TW">
              <a:solidFill>
                <a:srgbClr val="0C0C12"/>
              </a:solidFill>
            </a:endParaRPr>
          </a:p>
        </p:txBody>
      </p:sp>
      <p:sp>
        <p:nvSpPr>
          <p:cNvPr id="16387" name="Rectangle 3"/>
          <p:cNvSpPr>
            <a:spLocks noGrp="1"/>
          </p:cNvSpPr>
          <p:nvPr>
            <p:ph idx="1" hasCustomPrompt="1"/>
          </p:nvPr>
        </p:nvSpPr>
        <p:spPr>
          <a:xfrm>
            <a:off x="457200" y="1981200"/>
            <a:ext cx="8382000" cy="4419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 sz="2800">
                <a:solidFill>
                  <a:srgbClr val="0C0C12"/>
                </a:solidFill>
              </a:rPr>
              <a:t>Besides the four components for problem formulation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0C0C12"/>
                </a:solidFill>
              </a:rPr>
              <a:t>anything else?</a:t>
            </a:r>
            <a:endParaRPr lang="en-US" altLang="zh-TW" sz="2400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 sz="2800" b="1" i="1">
                <a:solidFill>
                  <a:srgbClr val="0C0C12"/>
                </a:solidFill>
              </a:rPr>
              <a:t>Abstraction</a:t>
            </a:r>
            <a:r>
              <a:rPr lang="en-US" altLang="zh-TW" sz="2800">
                <a:solidFill>
                  <a:srgbClr val="0C0C12"/>
                </a:solidFill>
              </a:rPr>
              <a:t> </a:t>
            </a:r>
            <a:endParaRPr lang="en-US" altLang="zh-TW" sz="2800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0C0C12"/>
                </a:solidFill>
              </a:rPr>
              <a:t>the process to take out the irrelevant information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 sz="2400">
                <a:solidFill>
                  <a:srgbClr val="0C0C12"/>
                </a:solidFill>
              </a:rPr>
              <a:t>leave the most essential parts to the description of the states </a:t>
            </a:r>
            <a:endParaRPr lang="en-US" altLang="zh-TW" sz="2400">
              <a:solidFill>
                <a:srgbClr val="0C0C12"/>
              </a:solidFill>
            </a:endParaRPr>
          </a:p>
          <a:p>
            <a:pPr lvl="1" eaLnBrk="1" hangingPunct="1">
              <a:buNone/>
            </a:pPr>
            <a:r>
              <a:rPr lang="en-US" altLang="zh-TW" sz="2400">
                <a:solidFill>
                  <a:srgbClr val="0C0C12"/>
                </a:solidFill>
              </a:rPr>
              <a:t>( Remove detail from representation)</a:t>
            </a:r>
            <a:endParaRPr lang="en-US" altLang="zh-TW" sz="2400" b="1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 sz="2400" b="1">
                <a:solidFill>
                  <a:srgbClr val="0C0C12"/>
                </a:solidFill>
              </a:rPr>
              <a:t>Conclusion</a:t>
            </a:r>
            <a:r>
              <a:rPr lang="en-US" altLang="zh-TW" sz="2400">
                <a:solidFill>
                  <a:srgbClr val="0C0C12"/>
                </a:solidFill>
              </a:rPr>
              <a:t>: Only the most important parts </a:t>
            </a:r>
            <a:r>
              <a:rPr lang="en-US" altLang="zh-TW" sz="2400" i="1">
                <a:solidFill>
                  <a:srgbClr val="0C0C12"/>
                </a:solidFill>
              </a:rPr>
              <a:t>that are contributing to searching</a:t>
            </a:r>
            <a:r>
              <a:rPr lang="en-US" altLang="zh-TW" sz="2400">
                <a:solidFill>
                  <a:srgbClr val="0C0C12"/>
                </a:solidFill>
              </a:rPr>
              <a:t> are used</a:t>
            </a:r>
            <a:endParaRPr lang="en-US" altLang="zh-TW" sz="240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Problem formulation</a:t>
            </a:r>
            <a:endParaRPr lang="en-US" altLang="zh-TW">
              <a:solidFill>
                <a:srgbClr val="1D0401"/>
              </a:solidFill>
            </a:endParaRPr>
          </a:p>
        </p:txBody>
      </p:sp>
      <p:sp>
        <p:nvSpPr>
          <p:cNvPr id="7171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The process of deciding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what actions and states to consider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E.g., driving Amman </a:t>
            </a:r>
            <a:r>
              <a:rPr lang="en-US" altLang="zh-TW">
                <a:solidFill>
                  <a:srgbClr val="1D0401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r>
              <a:rPr lang="en-US" altLang="zh-TW" dirty="0" err="1">
                <a:solidFill>
                  <a:srgbClr val="1D0401"/>
                </a:solidFill>
              </a:rPr>
              <a:t>Zarqa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in-between states and actions defined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States: Some places in Amman &amp; </a:t>
            </a:r>
            <a:r>
              <a:rPr lang="en-US" altLang="zh-TW" dirty="0" err="1">
                <a:solidFill>
                  <a:srgbClr val="1D0401"/>
                </a:solidFill>
              </a:rPr>
              <a:t>Zarqa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Actions: Turn left, Turn right, go straight, accelerate &amp; brake, etc.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>
                <a:solidFill>
                  <a:srgbClr val="0C0C12"/>
                </a:solidFill>
              </a:rPr>
              <a:t>Problem-Solving Agents</a:t>
            </a:r>
            <a:endParaRPr>
              <a:solidFill>
                <a:srgbClr val="0C0C12"/>
              </a:solidFill>
            </a:endParaRPr>
          </a:p>
        </p:txBody>
      </p:sp>
      <p:sp>
        <p:nvSpPr>
          <p:cNvPr id="18435" name="Rectangle 3"/>
          <p:cNvSpPr>
            <a:spLocks noGrp="1"/>
          </p:cNvSpPr>
          <p:nvPr>
            <p:ph idx="1" hasCustomPrompt="1"/>
          </p:nvPr>
        </p:nvSpPr>
        <p:spPr>
          <a:xfrm>
            <a:off x="684213" y="1557338"/>
            <a:ext cx="8135937" cy="489585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sz="2800">
                <a:solidFill>
                  <a:srgbClr val="0C0C12"/>
                </a:solidFill>
              </a:rPr>
              <a:t>agents whose task is to solve a particular problem (steps)</a:t>
            </a:r>
            <a:endParaRPr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sz="2400">
                <a:solidFill>
                  <a:srgbClr val="0C0C12"/>
                </a:solidFill>
              </a:rPr>
              <a:t>goal formulation</a:t>
            </a:r>
            <a:endParaRPr sz="2400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sz="2000">
                <a:solidFill>
                  <a:srgbClr val="0C0C12"/>
                </a:solidFill>
              </a:rPr>
              <a:t>what is the goal state</a:t>
            </a:r>
            <a:endParaRPr sz="2000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sz="2000">
                <a:solidFill>
                  <a:srgbClr val="0C0C12"/>
                </a:solidFill>
              </a:rPr>
              <a:t>what are important characteristics of the goal state</a:t>
            </a:r>
            <a:endParaRPr sz="2000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sz="2000">
                <a:solidFill>
                  <a:srgbClr val="0C0C12"/>
                </a:solidFill>
              </a:rPr>
              <a:t>how does the agent know that it has reached the goal</a:t>
            </a:r>
            <a:endParaRPr sz="2000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sz="2000">
                <a:solidFill>
                  <a:srgbClr val="0C0C12"/>
                </a:solidFill>
              </a:rPr>
              <a:t>are there several possible goal states</a:t>
            </a:r>
            <a:endParaRPr sz="2000">
              <a:solidFill>
                <a:srgbClr val="0C0C12"/>
              </a:solidFill>
            </a:endParaRPr>
          </a:p>
          <a:p>
            <a:pPr lvl="3" eaLnBrk="1" hangingPunct="1">
              <a:lnSpc>
                <a:spcPct val="90000"/>
              </a:lnSpc>
            </a:pPr>
            <a:r>
              <a:rPr sz="1800">
                <a:solidFill>
                  <a:srgbClr val="0C0C12"/>
                </a:solidFill>
              </a:rPr>
              <a:t>are they equal or are some more preferable</a:t>
            </a:r>
            <a:endParaRPr sz="180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sz="2400">
                <a:solidFill>
                  <a:srgbClr val="0C0C12"/>
                </a:solidFill>
              </a:rPr>
              <a:t>problem formulation</a:t>
            </a:r>
            <a:endParaRPr sz="2400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sz="2000">
                <a:solidFill>
                  <a:srgbClr val="0C0C12"/>
                </a:solidFill>
              </a:rPr>
              <a:t>what are the possible states of the world relevant for solving the problem</a:t>
            </a:r>
            <a:endParaRPr sz="2000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sz="2000">
                <a:solidFill>
                  <a:srgbClr val="0C0C12"/>
                </a:solidFill>
              </a:rPr>
              <a:t>what information is accessible to the agent</a:t>
            </a:r>
            <a:endParaRPr sz="2000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sz="2000">
                <a:solidFill>
                  <a:srgbClr val="0C0C12"/>
                </a:solidFill>
              </a:rPr>
              <a:t>how can the agent progress from state to state</a:t>
            </a:r>
            <a:endParaRPr sz="2000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endParaRPr sz="2000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endParaRPr sz="280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>
                <a:solidFill>
                  <a:srgbClr val="0C0C12"/>
                </a:solidFill>
              </a:rPr>
              <a:t>Example: Romania</a:t>
            </a:r>
            <a:endParaRPr>
              <a:solidFill>
                <a:srgbClr val="0C0C12"/>
              </a:solidFill>
            </a:endParaRPr>
          </a:p>
        </p:txBody>
      </p:sp>
      <p:sp>
        <p:nvSpPr>
          <p:cNvPr id="22531" name="Rectangle 3"/>
          <p:cNvSpPr>
            <a:spLocks noGrp="1"/>
          </p:cNvSpPr>
          <p:nvPr>
            <p:ph idx="1" hasCustomPrompt="1"/>
          </p:nvPr>
        </p:nvSpPr>
        <p:spPr>
          <a:xfrm>
            <a:off x="684213" y="1700213"/>
            <a:ext cx="7772400" cy="41148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80000"/>
              </a:lnSpc>
            </a:pPr>
            <a:r>
              <a:rPr sz="2800">
                <a:solidFill>
                  <a:srgbClr val="0C0C12"/>
                </a:solidFill>
              </a:rPr>
              <a:t>On holiday in Romania; currently in Arad.</a:t>
            </a:r>
            <a:endParaRPr sz="2800">
              <a:solidFill>
                <a:srgbClr val="0C0C1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>
                <a:solidFill>
                  <a:srgbClr val="0C0C12"/>
                </a:solidFill>
              </a:rPr>
              <a:t>Flight leaves tomorrow from Bucharest</a:t>
            </a:r>
            <a:endParaRPr sz="2800">
              <a:solidFill>
                <a:srgbClr val="0C0C12"/>
              </a:solidFill>
            </a:endParaRPr>
          </a:p>
          <a:p>
            <a:pPr eaLnBrk="1" hangingPunct="1">
              <a:lnSpc>
                <a:spcPct val="80000"/>
              </a:lnSpc>
            </a:pPr>
            <a:endParaRPr sz="2800">
              <a:solidFill>
                <a:srgbClr val="0C0C1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>
                <a:solidFill>
                  <a:srgbClr val="0C0C12"/>
                </a:solidFill>
              </a:rPr>
              <a:t>Formulate goal:</a:t>
            </a:r>
            <a:endParaRPr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sz="2400">
                <a:solidFill>
                  <a:srgbClr val="0C0C12"/>
                </a:solidFill>
              </a:rPr>
              <a:t>be in Bucharest
</a:t>
            </a:r>
            <a:endParaRPr sz="2400">
              <a:solidFill>
                <a:srgbClr val="0C0C1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>
                <a:solidFill>
                  <a:srgbClr val="0C0C12"/>
                </a:solidFill>
              </a:rPr>
              <a:t>Formulate problem:</a:t>
            </a:r>
            <a:endParaRPr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sz="2400">
                <a:solidFill>
                  <a:srgbClr val="1D0401"/>
                </a:solidFill>
              </a:rPr>
              <a:t>states</a:t>
            </a:r>
            <a:r>
              <a:rPr sz="2400">
                <a:solidFill>
                  <a:srgbClr val="0C0C12"/>
                </a:solidFill>
              </a:rPr>
              <a:t>: various cities</a:t>
            </a:r>
            <a:endParaRPr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sz="2400">
                <a:solidFill>
                  <a:srgbClr val="0C0C12"/>
                </a:solidFill>
              </a:rPr>
              <a:t>actions: drive between cities</a:t>
            </a:r>
            <a:endParaRPr sz="24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endParaRPr sz="2400">
              <a:solidFill>
                <a:srgbClr val="0C0C12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sz="2800">
                <a:solidFill>
                  <a:srgbClr val="0C0C12"/>
                </a:solidFill>
              </a:rPr>
              <a:t>Find solution:</a:t>
            </a:r>
            <a:endParaRPr sz="2800">
              <a:solidFill>
                <a:srgbClr val="0C0C12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sz="2400">
                <a:solidFill>
                  <a:srgbClr val="0C0C12"/>
                </a:solidFill>
              </a:rPr>
              <a:t>sequence of cities, e.g., Arad, Sibiu, </a:t>
            </a:r>
            <a:r>
              <a:rPr sz="2400" dirty="0" err="1">
                <a:solidFill>
                  <a:srgbClr val="0C0C12"/>
                </a:solidFill>
              </a:rPr>
              <a:t>Fagaras</a:t>
            </a:r>
            <a:r>
              <a:rPr sz="2400">
                <a:solidFill>
                  <a:srgbClr val="0C0C12"/>
                </a:solidFill>
              </a:rPr>
              <a:t>, Bucharest
</a:t>
            </a:r>
            <a:endParaRPr sz="2400">
              <a:solidFill>
                <a:srgbClr val="0C0C12"/>
              </a:solidFill>
            </a:endParaRPr>
          </a:p>
          <a:p>
            <a:pPr eaLnBrk="1" hangingPunct="1">
              <a:lnSpc>
                <a:spcPct val="80000"/>
              </a:lnSpc>
            </a:pPr>
            <a:endParaRPr sz="280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Example: Romania</a:t>
            </a:r>
          </a:p>
        </p:txBody>
      </p:sp>
      <p:pic>
        <p:nvPicPr>
          <p:cNvPr id="23555" name="Picture 4" descr="romania-distances"/>
          <p:cNvPicPr>
            <a:picLocks noChangeAspect="1"/>
          </p:cNvPicPr>
          <p:nvPr>
            <p:ph idx="1" hasCustomPrompt="1"/>
          </p:nvPr>
        </p:nvPicPr>
        <p:blipFill>
          <a:blip r:embed="rId1"/>
          <a:srcRect/>
          <a:stretch>
            <a:fillRect/>
          </a:stretch>
        </p:blipFill>
        <p:spPr>
          <a:xfrm>
            <a:off x="684213" y="1858963"/>
            <a:ext cx="7848600" cy="4500562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sz="4000">
                <a:solidFill>
                  <a:srgbClr val="1D0401"/>
                </a:solidFill>
              </a:rPr>
              <a:t>Single-state problem formulation</a:t>
            </a:r>
            <a:endParaRPr sz="4000">
              <a:solidFill>
                <a:srgbClr val="1D0401"/>
              </a:solidFill>
            </a:endParaRPr>
          </a:p>
        </p:txBody>
      </p:sp>
      <p:sp>
        <p:nvSpPr>
          <p:cNvPr id="24579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marL="381000" indent="-381000" eaLnBrk="1" hangingPunct="1">
              <a:lnSpc>
                <a:spcPct val="80000"/>
              </a:lnSpc>
              <a:buNone/>
            </a:pPr>
            <a:r>
              <a:rPr sz="2000">
                <a:solidFill>
                  <a:srgbClr val="1D0401"/>
                </a:solidFill>
              </a:rPr>
              <a:t>A problem is defined by four items:
initial state e.g., "at Arad"</a:t>
            </a:r>
            <a:endParaRPr sz="2000">
              <a:solidFill>
                <a:srgbClr val="1D0401"/>
              </a:solidFill>
            </a:endParaRPr>
          </a:p>
          <a:p>
            <a:pPr marL="381000" indent="-381000" eaLnBrk="1" hangingPunct="1">
              <a:lnSpc>
                <a:spcPct val="80000"/>
              </a:lnSpc>
              <a:buFontTx/>
              <a:buAutoNum type="arabicPeriod"/>
            </a:pPr>
            <a:r>
              <a:rPr sz="2000">
                <a:solidFill>
                  <a:srgbClr val="1D0401"/>
                </a:solidFill>
              </a:rPr>
              <a:t>actions or successor function </a:t>
            </a:r>
            <a:r>
              <a:rPr sz="2000" i="1" dirty="0" err="1">
                <a:solidFill>
                  <a:srgbClr val="1D0401"/>
                </a:solidFill>
              </a:rPr>
              <a:t>S(x</a:t>
            </a:r>
            <a:r>
              <a:rPr sz="2000" i="1">
                <a:solidFill>
                  <a:srgbClr val="1D0401"/>
                </a:solidFill>
              </a:rPr>
              <a:t>)</a:t>
            </a:r>
            <a:r>
              <a:rPr sz="2000">
                <a:solidFill>
                  <a:srgbClr val="1D0401"/>
                </a:solidFill>
              </a:rPr>
              <a:t> = set of action</a:t>
            </a:r>
            <a:r>
              <a:rPr sz="2000">
                <a:solidFill>
                  <a:srgbClr val="1D0401"/>
                </a:solidFill>
                <a:latin typeface="Times New Roman" panose="02020603050405020304" pitchFamily="18" charset="0"/>
              </a:rPr>
              <a:t>–</a:t>
            </a:r>
            <a:r>
              <a:rPr sz="2000">
                <a:solidFill>
                  <a:srgbClr val="1D0401"/>
                </a:solidFill>
              </a:rPr>
              <a:t>state pairs </a:t>
            </a:r>
            <a:endParaRPr sz="2000">
              <a:solidFill>
                <a:srgbClr val="1D0401"/>
              </a:solidFill>
            </a:endParaRPr>
          </a:p>
          <a:p>
            <a:pPr marL="800100" lvl="1" indent="-342900" eaLnBrk="1" hangingPunct="1">
              <a:lnSpc>
                <a:spcPct val="80000"/>
              </a:lnSpc>
            </a:pPr>
            <a:r>
              <a:rPr sz="1800">
                <a:solidFill>
                  <a:srgbClr val="1D0401"/>
                </a:solidFill>
              </a:rPr>
              <a:t>e.g., </a:t>
            </a:r>
            <a:r>
              <a:rPr sz="1800" i="1" dirty="0" err="1">
                <a:solidFill>
                  <a:srgbClr val="1D0401"/>
                </a:solidFill>
              </a:rPr>
              <a:t>S(Arad</a:t>
            </a:r>
            <a:r>
              <a:rPr sz="1800" i="1">
                <a:solidFill>
                  <a:srgbClr val="1D0401"/>
                </a:solidFill>
              </a:rPr>
              <a:t>) = </a:t>
            </a:r>
            <a:r>
              <a:rPr sz="1800">
                <a:solidFill>
                  <a:srgbClr val="1D0401"/>
                </a:solidFill>
              </a:rPr>
              <a:t>{</a:t>
            </a:r>
            <a:r>
              <a:rPr sz="1800" i="1">
                <a:solidFill>
                  <a:srgbClr val="1D0401"/>
                </a:solidFill>
              </a:rPr>
              <a:t>&lt;Arad </a:t>
            </a:r>
            <a:r>
              <a:rPr sz="1800" i="1">
                <a:solidFill>
                  <a:srgbClr val="1D0401"/>
                </a:solidFill>
                <a:sym typeface="Wingdings" panose="05000000000000000000" pitchFamily="2" charset="2"/>
              </a:rPr>
              <a:t> </a:t>
            </a:r>
            <a:r>
              <a:rPr sz="1800" i="1" dirty="0" err="1">
                <a:solidFill>
                  <a:srgbClr val="1D0401"/>
                </a:solidFill>
              </a:rPr>
              <a:t>Zerind</a:t>
            </a:r>
            <a:r>
              <a:rPr sz="1800" i="1">
                <a:solidFill>
                  <a:srgbClr val="1D0401"/>
                </a:solidFill>
              </a:rPr>
              <a:t>, </a:t>
            </a:r>
            <a:r>
              <a:rPr sz="1800" i="1" dirty="0" err="1">
                <a:solidFill>
                  <a:srgbClr val="1D0401"/>
                </a:solidFill>
              </a:rPr>
              <a:t>Zerind</a:t>
            </a:r>
            <a:r>
              <a:rPr sz="1800" i="1">
                <a:solidFill>
                  <a:srgbClr val="1D0401"/>
                </a:solidFill>
              </a:rPr>
              <a:t>&gt;, </a:t>
            </a:r>
            <a:r>
              <a:rPr sz="1800" i="1">
                <a:solidFill>
                  <a:srgbClr val="1D0401"/>
                </a:solidFill>
                <a:latin typeface="Times New Roman" panose="02020603050405020304" pitchFamily="18" charset="0"/>
              </a:rPr>
              <a:t>…</a:t>
            </a:r>
            <a:r>
              <a:rPr sz="1800" i="1">
                <a:solidFill>
                  <a:srgbClr val="1D0401"/>
                </a:solidFill>
              </a:rPr>
              <a:t> </a:t>
            </a:r>
            <a:r>
              <a:rPr sz="1800">
                <a:solidFill>
                  <a:srgbClr val="1D0401"/>
                </a:solidFill>
              </a:rPr>
              <a:t>}</a:t>
            </a:r>
            <a:endParaRPr sz="1800">
              <a:solidFill>
                <a:srgbClr val="1D0401"/>
              </a:solidFill>
            </a:endParaRPr>
          </a:p>
          <a:p>
            <a:pPr marL="800100" lvl="1" indent="-342900" eaLnBrk="1" hangingPunct="1">
              <a:lnSpc>
                <a:spcPct val="80000"/>
              </a:lnSpc>
            </a:pPr>
            <a:endParaRPr sz="1800">
              <a:solidFill>
                <a:srgbClr val="1D0401"/>
              </a:solidFill>
            </a:endParaRPr>
          </a:p>
          <a:p>
            <a:pPr marL="381000" indent="-381000" eaLnBrk="1" hangingPunct="1">
              <a:lnSpc>
                <a:spcPct val="80000"/>
              </a:lnSpc>
              <a:buFontTx/>
              <a:buAutoNum type="arabicPeriod"/>
            </a:pPr>
            <a:r>
              <a:rPr sz="2000">
                <a:solidFill>
                  <a:srgbClr val="1D0401"/>
                </a:solidFill>
              </a:rPr>
              <a:t>goal test, can be</a:t>
            </a:r>
            <a:endParaRPr sz="2000">
              <a:solidFill>
                <a:srgbClr val="1D0401"/>
              </a:solidFill>
            </a:endParaRPr>
          </a:p>
          <a:p>
            <a:pPr marL="800100" lvl="1" indent="-342900" eaLnBrk="1" hangingPunct="1">
              <a:lnSpc>
                <a:spcPct val="80000"/>
              </a:lnSpc>
            </a:pPr>
            <a:r>
              <a:rPr sz="1800">
                <a:solidFill>
                  <a:srgbClr val="1D0401"/>
                </a:solidFill>
              </a:rPr>
              <a:t>explicit, e.g., </a:t>
            </a:r>
            <a:r>
              <a:rPr sz="1800" i="1">
                <a:solidFill>
                  <a:srgbClr val="1D0401"/>
                </a:solidFill>
              </a:rPr>
              <a:t>x </a:t>
            </a:r>
            <a:r>
              <a:rPr sz="1800">
                <a:solidFill>
                  <a:srgbClr val="1D0401"/>
                </a:solidFill>
              </a:rPr>
              <a:t>= "at Bucharest"</a:t>
            </a:r>
            <a:endParaRPr sz="1800">
              <a:solidFill>
                <a:srgbClr val="1D0401"/>
              </a:solidFill>
            </a:endParaRPr>
          </a:p>
          <a:p>
            <a:pPr marL="800100" lvl="1" indent="-342900" eaLnBrk="1" hangingPunct="1">
              <a:lnSpc>
                <a:spcPct val="80000"/>
              </a:lnSpc>
            </a:pPr>
            <a:r>
              <a:rPr sz="1800">
                <a:solidFill>
                  <a:srgbClr val="1D0401"/>
                </a:solidFill>
              </a:rPr>
              <a:t>implicit, e.g., </a:t>
            </a:r>
            <a:r>
              <a:rPr sz="1800" i="1" dirty="0" err="1">
                <a:solidFill>
                  <a:srgbClr val="1D0401"/>
                </a:solidFill>
              </a:rPr>
              <a:t>Checkmate(x</a:t>
            </a:r>
            <a:r>
              <a:rPr sz="1800" i="1">
                <a:solidFill>
                  <a:srgbClr val="1D0401"/>
                </a:solidFill>
              </a:rPr>
              <a:t>)</a:t>
            </a:r>
            <a:endParaRPr sz="1800" i="1">
              <a:solidFill>
                <a:srgbClr val="1D0401"/>
              </a:solidFill>
            </a:endParaRPr>
          </a:p>
          <a:p>
            <a:pPr marL="800100" lvl="1" indent="-342900" eaLnBrk="1" hangingPunct="1">
              <a:lnSpc>
                <a:spcPct val="80000"/>
              </a:lnSpc>
            </a:pPr>
            <a:endParaRPr sz="1800">
              <a:solidFill>
                <a:srgbClr val="1D0401"/>
              </a:solidFill>
            </a:endParaRPr>
          </a:p>
          <a:p>
            <a:pPr marL="381000" indent="-381000" eaLnBrk="1" hangingPunct="1">
              <a:lnSpc>
                <a:spcPct val="80000"/>
              </a:lnSpc>
              <a:buFontTx/>
              <a:buAutoNum type="arabicPeriod"/>
            </a:pPr>
            <a:r>
              <a:rPr sz="2000">
                <a:solidFill>
                  <a:srgbClr val="1D0401"/>
                </a:solidFill>
              </a:rPr>
              <a:t>path cost (additive)</a:t>
            </a:r>
            <a:endParaRPr sz="2000">
              <a:solidFill>
                <a:srgbClr val="1D0401"/>
              </a:solidFill>
            </a:endParaRPr>
          </a:p>
          <a:p>
            <a:pPr marL="800100" lvl="1" indent="-342900" eaLnBrk="1" hangingPunct="1">
              <a:lnSpc>
                <a:spcPct val="80000"/>
              </a:lnSpc>
            </a:pPr>
            <a:r>
              <a:rPr sz="1800">
                <a:solidFill>
                  <a:srgbClr val="1D0401"/>
                </a:solidFill>
              </a:rPr>
              <a:t>e.g., sum of distances, number of actions executed, etc.</a:t>
            </a:r>
            <a:endParaRPr sz="1800">
              <a:solidFill>
                <a:srgbClr val="1D0401"/>
              </a:solidFill>
            </a:endParaRPr>
          </a:p>
          <a:p>
            <a:pPr marL="800100" lvl="1" indent="-342900" eaLnBrk="1" hangingPunct="1">
              <a:lnSpc>
                <a:spcPct val="80000"/>
              </a:lnSpc>
            </a:pPr>
            <a:r>
              <a:rPr sz="1800" i="1" dirty="0" err="1">
                <a:solidFill>
                  <a:srgbClr val="1D0401"/>
                </a:solidFill>
              </a:rPr>
              <a:t>c(x,a,y</a:t>
            </a:r>
            <a:r>
              <a:rPr sz="1800" i="1">
                <a:solidFill>
                  <a:srgbClr val="1D0401"/>
                </a:solidFill>
              </a:rPr>
              <a:t>) </a:t>
            </a:r>
            <a:r>
              <a:rPr sz="1800">
                <a:solidFill>
                  <a:srgbClr val="1D0401"/>
                </a:solidFill>
              </a:rPr>
              <a:t>is the step cost, assumed to be </a:t>
            </a:r>
            <a:r>
              <a:rPr sz="1800">
                <a:solidFill>
                  <a:srgbClr val="1D0401"/>
                </a:solidFill>
                <a:cs typeface="Arial" panose="020B0604020202020204" pitchFamily="34" charset="0"/>
              </a:rPr>
              <a:t>≥ </a:t>
            </a:r>
            <a:r>
              <a:rPr sz="1800">
                <a:solidFill>
                  <a:srgbClr val="1D0401"/>
                </a:solidFill>
              </a:rPr>
              <a:t>0</a:t>
            </a:r>
            <a:endParaRPr sz="1800">
              <a:solidFill>
                <a:srgbClr val="1D0401"/>
              </a:solidFill>
            </a:endParaRPr>
          </a:p>
          <a:p>
            <a:pPr marL="381000" indent="-381000" eaLnBrk="1" hangingPunct="1">
              <a:lnSpc>
                <a:spcPct val="80000"/>
              </a:lnSpc>
            </a:pPr>
            <a:endParaRPr sz="2000">
              <a:solidFill>
                <a:srgbClr val="1D0401"/>
              </a:solidFill>
            </a:endParaRPr>
          </a:p>
          <a:p>
            <a:pPr marL="381000" indent="-381000" eaLnBrk="1" hangingPunct="1">
              <a:lnSpc>
                <a:spcPct val="80000"/>
              </a:lnSpc>
            </a:pPr>
            <a:r>
              <a:rPr sz="2000">
                <a:solidFill>
                  <a:srgbClr val="1D0401"/>
                </a:solidFill>
              </a:rPr>
              <a:t>A solution is a sequence of actions leading from the initial state to a goal state</a:t>
            </a:r>
            <a:endParaRPr sz="200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Example problems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25603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 i="1">
                <a:solidFill>
                  <a:srgbClr val="1D0401"/>
                </a:solidFill>
              </a:rPr>
              <a:t>Toy problems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those intended to illustrate or exercise various problem-solving methods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E.g., puzzle, chess, etc.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 i="1">
                <a:solidFill>
                  <a:srgbClr val="1D0401"/>
                </a:solidFill>
              </a:rPr>
              <a:t>Real-world problems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tend to be more difficult and whose solutions people actually care about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E.g., Design, planning, etc.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Toy problems</a:t>
            </a:r>
            <a:endParaRPr lang="en-US" altLang="zh-TW"/>
          </a:p>
        </p:txBody>
      </p:sp>
      <p:sp>
        <p:nvSpPr>
          <p:cNvPr id="26627" name="Rectangle 3"/>
          <p:cNvSpPr>
            <a:spLocks noGrp="1"/>
          </p:cNvSpPr>
          <p:nvPr>
            <p:ph idx="1" hasCustomPrompt="1"/>
          </p:nvPr>
        </p:nvSpPr>
        <p:spPr>
          <a:xfrm>
            <a:off x="762000" y="1524000"/>
            <a:ext cx="7772400" cy="4114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/>
              <a:t>Example: vacuum world</a:t>
            </a:r>
            <a:endParaRPr lang="en-US" altLang="zh-TW"/>
          </a:p>
        </p:txBody>
      </p:sp>
      <p:sp>
        <p:nvSpPr>
          <p:cNvPr id="26628" name="Rectangle 5"/>
          <p:cNvSpPr/>
          <p:nvPr/>
        </p:nvSpPr>
        <p:spPr>
          <a:xfrm>
            <a:off x="5181600" y="1981200"/>
            <a:ext cx="3962400" cy="3352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342900" indent="-342900">
              <a:spcBef>
                <a:spcPct val="20000"/>
              </a:spcBef>
              <a:buSzPct val="80000"/>
              <a:buBlip>
                <a:blip r:embed="rId1"/>
              </a:buBlip>
            </a:pPr>
            <a:r>
              <a:rPr lang="en-US" altLang="zh-TW" sz="2800">
                <a:solidFill>
                  <a:srgbClr val="3204B4"/>
                </a:solidFill>
                <a:latin typeface="Arial" panose="020B0604020202020204" pitchFamily="34" charset="0"/>
              </a:rPr>
              <a:t>Number of states:</a:t>
            </a:r>
            <a:r>
              <a:rPr lang="en-US" altLang="zh-TW" sz="2800">
                <a:solidFill>
                  <a:schemeClr val="tx1"/>
                </a:solidFill>
                <a:latin typeface="Arial" panose="020B0604020202020204" pitchFamily="34" charset="0"/>
              </a:rPr>
              <a:t> 8 </a:t>
            </a:r>
            <a:endParaRPr lang="en-US" altLang="zh-TW" sz="28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0000"/>
              <a:buBlip>
                <a:blip r:embed="rId1"/>
              </a:buBlip>
            </a:pPr>
            <a:r>
              <a:rPr lang="en-US" altLang="zh-TW" sz="2800">
                <a:solidFill>
                  <a:srgbClr val="3204B4"/>
                </a:solidFill>
                <a:latin typeface="Arial" panose="020B0604020202020204" pitchFamily="34" charset="0"/>
              </a:rPr>
              <a:t>Initial state:</a:t>
            </a:r>
            <a:r>
              <a:rPr lang="en-US" altLang="zh-TW" sz="2800">
                <a:solidFill>
                  <a:schemeClr val="tx1"/>
                </a:solidFill>
                <a:latin typeface="Arial" panose="020B0604020202020204" pitchFamily="34" charset="0"/>
              </a:rPr>
              <a:t> Any</a:t>
            </a:r>
            <a:endParaRPr lang="en-US" altLang="zh-TW" sz="28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0000"/>
              <a:buBlip>
                <a:blip r:embed="rId1"/>
              </a:buBlip>
            </a:pPr>
            <a:r>
              <a:rPr lang="en-US" altLang="zh-TW" sz="2800">
                <a:solidFill>
                  <a:srgbClr val="3204B4"/>
                </a:solidFill>
                <a:latin typeface="Arial" panose="020B0604020202020204" pitchFamily="34" charset="0"/>
              </a:rPr>
              <a:t>Number of actions:</a:t>
            </a:r>
            <a:r>
              <a:rPr lang="en-US" altLang="zh-TW" sz="2800">
                <a:solidFill>
                  <a:schemeClr val="tx1"/>
                </a:solidFill>
                <a:latin typeface="Arial" panose="020B0604020202020204" pitchFamily="34" charset="0"/>
              </a:rPr>
              <a:t> 4 </a:t>
            </a:r>
            <a:endParaRPr lang="en-US" altLang="zh-TW" sz="28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800" i="1">
                <a:solidFill>
                  <a:schemeClr val="tx1"/>
                </a:solidFill>
                <a:latin typeface="Arial" panose="020B0604020202020204" pitchFamily="34" charset="0"/>
              </a:rPr>
              <a:t>left, right, suck, </a:t>
            </a:r>
            <a:r>
              <a:rPr lang="en-US" altLang="zh-TW" sz="2800" i="1" dirty="0" err="1">
                <a:solidFill>
                  <a:schemeClr val="tx1"/>
                </a:solidFill>
                <a:latin typeface="Arial" panose="020B0604020202020204" pitchFamily="34" charset="0"/>
              </a:rPr>
              <a:t>noOp</a:t>
            </a:r>
            <a:endParaRPr lang="en-US" altLang="zh-TW" sz="28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SzPct val="80000"/>
              <a:buBlip>
                <a:blip r:embed="rId1"/>
              </a:buBlip>
            </a:pPr>
            <a:r>
              <a:rPr lang="en-US" altLang="zh-TW" sz="2800">
                <a:solidFill>
                  <a:srgbClr val="3204B4"/>
                </a:solidFill>
                <a:latin typeface="Arial" panose="020B0604020202020204" pitchFamily="34" charset="0"/>
              </a:rPr>
              <a:t>Goal:</a:t>
            </a:r>
            <a:r>
              <a:rPr lang="en-US" altLang="zh-TW" sz="2800">
                <a:solidFill>
                  <a:schemeClr val="tx1"/>
                </a:solidFill>
                <a:latin typeface="Arial" panose="020B0604020202020204" pitchFamily="34" charset="0"/>
              </a:rPr>
              <a:t> clean up all dirt </a:t>
            </a:r>
            <a:endParaRPr lang="en-US" altLang="zh-TW" sz="28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800">
                <a:solidFill>
                  <a:schemeClr val="tx1"/>
                </a:solidFill>
                <a:latin typeface="Arial" panose="020B0604020202020204" pitchFamily="34" charset="0"/>
              </a:rPr>
              <a:t>Goal states: {7, 8}</a:t>
            </a:r>
            <a:endParaRPr lang="en-US" altLang="zh-TW" sz="28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800">
                <a:solidFill>
                  <a:srgbClr val="3204B4"/>
                </a:solidFill>
                <a:latin typeface="Arial" panose="020B0604020202020204" pitchFamily="34" charset="0"/>
              </a:rPr>
              <a:t>Path Cost:</a:t>
            </a:r>
            <a:endParaRPr lang="en-US" altLang="zh-TW" sz="2800">
              <a:solidFill>
                <a:srgbClr val="3204B4"/>
              </a:solidFill>
              <a:latin typeface="Arial" panose="020B0604020202020204" pitchFamily="34" charset="0"/>
            </a:endParaRPr>
          </a:p>
          <a:p>
            <a:pPr marL="742950" lvl="1" indent="-285750" eaLnBrk="1" hangingPunct="1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TW" sz="2800">
                <a:solidFill>
                  <a:schemeClr val="tx1"/>
                </a:solidFill>
                <a:latin typeface="Arial" panose="020B0604020202020204" pitchFamily="34" charset="0"/>
              </a:rPr>
              <a:t>Each step costs 1</a:t>
            </a:r>
            <a:endParaRPr lang="zh-TW" alt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6629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117725"/>
            <a:ext cx="5105400" cy="44973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73150"/>
            <a:ext cx="9144000" cy="4489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The 8-puzzle</a:t>
            </a:r>
            <a:endParaRPr lang="en-US" altLang="zh-TW"/>
          </a:p>
        </p:txBody>
      </p:sp>
      <p:pic>
        <p:nvPicPr>
          <p:cNvPr id="2867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676400"/>
            <a:ext cx="7924800" cy="4122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The 8-puzzle</a:t>
            </a:r>
            <a:endParaRPr lang="en-US" altLang="zh-TW">
              <a:solidFill>
                <a:srgbClr val="1D0401"/>
              </a:solidFill>
            </a:endParaRPr>
          </a:p>
        </p:txBody>
      </p:sp>
      <p:sp>
        <p:nvSpPr>
          <p:cNvPr id="29699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524000"/>
            <a:ext cx="8001000" cy="49530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States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a state description specifies the location of each of the eight tiles and blank in one of the nine squares</a:t>
            </a:r>
            <a:endParaRPr lang="en-US" altLang="zh-TW" sz="2400" b="1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Initial State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Any state in state space</a:t>
            </a:r>
            <a:endParaRPr lang="en-US" altLang="zh-TW"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Successor function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the blank moves </a:t>
            </a:r>
            <a:r>
              <a:rPr lang="en-US" altLang="zh-TW" sz="2400" i="1">
                <a:solidFill>
                  <a:srgbClr val="1D0401"/>
                </a:solidFill>
              </a:rPr>
              <a:t>Left</a:t>
            </a:r>
            <a:r>
              <a:rPr lang="en-US" altLang="zh-TW" sz="2400">
                <a:solidFill>
                  <a:srgbClr val="1D0401"/>
                </a:solidFill>
              </a:rPr>
              <a:t>, </a:t>
            </a:r>
            <a:r>
              <a:rPr lang="en-US" altLang="zh-TW" sz="2400" i="1">
                <a:solidFill>
                  <a:srgbClr val="1D0401"/>
                </a:solidFill>
              </a:rPr>
              <a:t>Right</a:t>
            </a:r>
            <a:r>
              <a:rPr lang="en-US" altLang="zh-TW" sz="2400">
                <a:solidFill>
                  <a:srgbClr val="1D0401"/>
                </a:solidFill>
              </a:rPr>
              <a:t>, </a:t>
            </a:r>
            <a:r>
              <a:rPr lang="en-US" altLang="zh-TW" sz="2400" i="1">
                <a:solidFill>
                  <a:srgbClr val="1D0401"/>
                </a:solidFill>
              </a:rPr>
              <a:t>Up</a:t>
            </a:r>
            <a:r>
              <a:rPr lang="en-US" altLang="zh-TW" sz="2400">
                <a:solidFill>
                  <a:srgbClr val="1D0401"/>
                </a:solidFill>
              </a:rPr>
              <a:t>, or </a:t>
            </a:r>
            <a:r>
              <a:rPr lang="en-US" altLang="zh-TW" sz="2400" i="1">
                <a:solidFill>
                  <a:srgbClr val="1D0401"/>
                </a:solidFill>
              </a:rPr>
              <a:t>Down</a:t>
            </a:r>
            <a:endParaRPr lang="en-US" altLang="zh-TW" sz="2400" i="1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Goal test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current state matches the goal configuration </a:t>
            </a:r>
            <a:endParaRPr lang="en-US" altLang="zh-TW"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z="2800" b="1">
                <a:solidFill>
                  <a:srgbClr val="1D0401"/>
                </a:solidFill>
              </a:rPr>
              <a:t>Path cost</a:t>
            </a:r>
            <a:r>
              <a:rPr lang="en-US" altLang="zh-TW" sz="2800">
                <a:solidFill>
                  <a:srgbClr val="1D0401"/>
                </a:solidFill>
              </a:rPr>
              <a:t>: </a:t>
            </a:r>
            <a:endParaRPr lang="en-US" altLang="zh-TW" sz="280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>
                <a:solidFill>
                  <a:srgbClr val="1D0401"/>
                </a:solidFill>
              </a:rPr>
              <a:t>each step costs 1, so the path cost is just the length of the path </a:t>
            </a:r>
            <a:endParaRPr lang="zh-TW" altLang="en-US" sz="2400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The 8-queens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30723" name="Rectangle 3"/>
          <p:cNvSpPr>
            <a:spLocks noGrp="1"/>
          </p:cNvSpPr>
          <p:nvPr>
            <p:ph idx="1" hasCustomPrompt="1"/>
          </p:nvPr>
        </p:nvSpPr>
        <p:spPr>
          <a:xfrm>
            <a:off x="457200" y="1752600"/>
            <a:ext cx="8001000" cy="43434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There are two ways to formulate the problem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solidFill>
                  <a:srgbClr val="1D0401"/>
                </a:solidFill>
              </a:rPr>
              <a:t>All of them have the common followings: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Goal test: 8 queens on board, not attacking to each other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Path cost: zero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buNone/>
            </a:pP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Search</a:t>
            </a:r>
            <a:endParaRPr lang="en-US" altLang="zh-TW"/>
          </a:p>
        </p:txBody>
      </p:sp>
      <p:sp>
        <p:nvSpPr>
          <p:cNvPr id="8195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00200"/>
            <a:ext cx="8153400" cy="4876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Because there are many ways to achieve the same goal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Those ways are together expressed as a tree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Multiple options of unknown value at a point, </a:t>
            </a:r>
            <a:endParaRPr lang="en-US" altLang="zh-TW">
              <a:solidFill>
                <a:srgbClr val="0C0C12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0C0C12"/>
                </a:solidFill>
              </a:rPr>
              <a:t>the agent can examine different possible sequences of actions, and choose the best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This process of looking for the best sequence is called </a:t>
            </a:r>
            <a:r>
              <a:rPr lang="en-US" altLang="zh-TW" b="1" i="1">
                <a:solidFill>
                  <a:srgbClr val="0C0C12"/>
                </a:solidFill>
              </a:rPr>
              <a:t>search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The best sequence is then a list of actions, called </a:t>
            </a:r>
            <a:r>
              <a:rPr lang="en-US" altLang="zh-TW" b="1" i="1">
                <a:solidFill>
                  <a:srgbClr val="0C0C12"/>
                </a:solidFill>
              </a:rPr>
              <a:t>solution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zh-TW" altLang="en-US" dirty="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The 8-queens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31747" name="Rectangle 3"/>
          <p:cNvSpPr>
            <a:spLocks noGrp="1"/>
          </p:cNvSpPr>
          <p:nvPr>
            <p:ph idx="1" hasCustomPrompt="1"/>
          </p:nvPr>
        </p:nvSpPr>
        <p:spPr>
          <a:xfrm>
            <a:off x="381000" y="1981200"/>
            <a:ext cx="8458200" cy="4495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(1) Incremental formulation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involves operators that augment the state description starting from an empty state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Each action adds a queen to the state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States: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any arrangement of 0 to 8 queens on board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Successor function: 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add a queen to any empty square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The 8-queens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32771" name="Rectangle 3"/>
          <p:cNvSpPr>
            <a:spLocks noGrp="1"/>
          </p:cNvSpPr>
          <p:nvPr>
            <p:ph idx="1" hasCustomPrompt="1"/>
          </p:nvPr>
        </p:nvSpPr>
        <p:spPr>
          <a:xfrm>
            <a:off x="457200" y="1676400"/>
            <a:ext cx="8305800" cy="480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TW" altLang="en-US" dirty="0">
                <a:solidFill>
                  <a:srgbClr val="1D0401"/>
                </a:solidFill>
              </a:rPr>
              <a:t>(2) </a:t>
            </a:r>
            <a:r>
              <a:rPr lang="en-US" altLang="zh-TW">
                <a:solidFill>
                  <a:srgbClr val="1D0401"/>
                </a:solidFill>
              </a:rPr>
              <a:t>Complete-state formulation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starts with all 8 queens on the board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move the queens individually around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States: 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any arrangement of 8 queens, one per column in the leftmost columns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Operators: move an attacked queen to a row, not attacked by any other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The 8-queens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33795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00200"/>
            <a:ext cx="7772400" cy="4495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Conclusion: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the right formulation makes a big difference to the size of the search space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pic>
        <p:nvPicPr>
          <p:cNvPr id="33796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675" y="3284538"/>
            <a:ext cx="3313113" cy="3313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>
                <a:solidFill>
                  <a:srgbClr val="1D0401"/>
                </a:solidFill>
              </a:rPr>
              <a:t>Example: River Crossing</a:t>
            </a:r>
            <a:endParaRPr>
              <a:solidFill>
                <a:srgbClr val="1D0401"/>
              </a:solidFill>
            </a:endParaRPr>
          </a:p>
        </p:txBody>
      </p:sp>
      <p:sp>
        <p:nvSpPr>
          <p:cNvPr id="34819" name="Rectangle 5"/>
          <p:cNvSpPr>
            <a:spLocks noGrp="1"/>
          </p:cNvSpPr>
          <p:nvPr>
            <p:ph idx="1" hasCustomPrompt="1"/>
          </p:nvPr>
        </p:nvSpPr>
        <p:spPr>
          <a:xfrm>
            <a:off x="685800" y="1981200"/>
            <a:ext cx="7772400" cy="3176588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>
                <a:solidFill>
                  <a:srgbClr val="1D0401"/>
                </a:solidFill>
              </a:rPr>
              <a:t>Items: Man, Wolf, Corn, Chicken.</a:t>
            </a:r>
            <a:endParaRPr>
              <a:solidFill>
                <a:srgbClr val="1D0401"/>
              </a:solidFill>
            </a:endParaRPr>
          </a:p>
          <a:p>
            <a:pPr eaLnBrk="1" hangingPunct="1"/>
            <a:r>
              <a:rPr>
                <a:solidFill>
                  <a:srgbClr val="1D0401"/>
                </a:solidFill>
              </a:rPr>
              <a:t>Man wants to cross river with all items.</a:t>
            </a:r>
            <a:endParaRPr>
              <a:solidFill>
                <a:srgbClr val="1D0401"/>
              </a:solidFill>
            </a:endParaRPr>
          </a:p>
          <a:p>
            <a:pPr lvl="1" eaLnBrk="1" hangingPunct="1"/>
            <a:r>
              <a:rPr>
                <a:solidFill>
                  <a:srgbClr val="1D0401"/>
                </a:solidFill>
              </a:rPr>
              <a:t>Wolf will eat Chicken</a:t>
            </a:r>
            <a:endParaRPr>
              <a:solidFill>
                <a:srgbClr val="1D0401"/>
              </a:solidFill>
            </a:endParaRPr>
          </a:p>
          <a:p>
            <a:pPr lvl="1" eaLnBrk="1" hangingPunct="1"/>
            <a:r>
              <a:rPr>
                <a:solidFill>
                  <a:srgbClr val="1D0401"/>
                </a:solidFill>
              </a:rPr>
              <a:t>Chicken will eat corn.</a:t>
            </a:r>
            <a:endParaRPr>
              <a:solidFill>
                <a:srgbClr val="1D0401"/>
              </a:solidFill>
            </a:endParaRPr>
          </a:p>
          <a:p>
            <a:pPr lvl="1" eaLnBrk="1" hangingPunct="1"/>
            <a:r>
              <a:rPr>
                <a:solidFill>
                  <a:srgbClr val="1D0401"/>
                </a:solidFill>
              </a:rPr>
              <a:t>Boat will take max of two.</a:t>
            </a:r>
            <a:endParaRPr>
              <a:solidFill>
                <a:srgbClr val="1D0401"/>
              </a:solidFill>
            </a:endParaRPr>
          </a:p>
          <a:p>
            <a:pPr eaLnBrk="1" hangingPunct="1"/>
            <a:endParaRPr>
              <a:solidFill>
                <a:srgbClr val="1D0401"/>
              </a:solidFill>
            </a:endParaRPr>
          </a:p>
          <a:p>
            <a:pPr eaLnBrk="1" hangingPunct="1"/>
            <a:endParaRPr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2"/>
          <p:cNvSpPr>
            <a:spLocks noGrp="1"/>
          </p:cNvSpPr>
          <p:nvPr>
            <p:ph type="title" hasCustomPrompt="1"/>
          </p:nvPr>
        </p:nvSpPr>
        <p:spPr>
          <a:xfrm>
            <a:off x="684213" y="2420938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/>
              <a:t>3.3 Searching for solutions </a:t>
            </a:r>
            <a:endParaRPr lang="zh-TW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3.3 Searching for solutions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36867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00200"/>
            <a:ext cx="7772400" cy="4114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Finding out a solution is done by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searching through the state space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All problems are transformed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as a search tree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generated by the initial state and successor function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buNone/>
            </a:pP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Search tree</a:t>
            </a:r>
            <a:endParaRPr lang="en-US" altLang="zh-TW">
              <a:solidFill>
                <a:srgbClr val="1D0401"/>
              </a:solidFill>
            </a:endParaRPr>
          </a:p>
        </p:txBody>
      </p:sp>
      <p:sp>
        <p:nvSpPr>
          <p:cNvPr id="37891" name="Rectangle 3"/>
          <p:cNvSpPr>
            <a:spLocks noGrp="1"/>
          </p:cNvSpPr>
          <p:nvPr>
            <p:ph idx="1" hasCustomPrompt="1"/>
          </p:nvPr>
        </p:nvSpPr>
        <p:spPr>
          <a:xfrm>
            <a:off x="381000" y="1600200"/>
            <a:ext cx="8458200" cy="50292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1D0401"/>
                </a:solidFill>
              </a:rPr>
              <a:t>Initial state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The root of the search tree is a </a:t>
            </a:r>
            <a:r>
              <a:rPr lang="en-US" altLang="zh-TW" b="1">
                <a:solidFill>
                  <a:srgbClr val="1D0401"/>
                </a:solidFill>
              </a:rPr>
              <a:t>search node</a:t>
            </a:r>
            <a:endParaRPr lang="en-US" altLang="zh-TW" b="1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1D0401"/>
                </a:solidFill>
              </a:rPr>
              <a:t>Expanding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applying successor function to the current state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thereby generating a new set of states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1D0401"/>
                </a:solidFill>
              </a:rPr>
              <a:t>leaf nodes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the states having no successors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zh-TW" u="sng">
                <a:solidFill>
                  <a:srgbClr val="1D0401"/>
                </a:solidFill>
              </a:rPr>
              <a:t>Fringe : </a:t>
            </a:r>
            <a:r>
              <a:rPr>
                <a:solidFill>
                  <a:srgbClr val="1D0401"/>
                </a:solidFill>
              </a:rPr>
              <a:t>Set of search nodes that have not been expanded yet.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Refer to next figure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4" name="Picture 2" descr="search-map2c"/>
          <p:cNvPicPr>
            <a:picLocks noChangeAspect="1"/>
          </p:cNvPicPr>
          <p:nvPr>
            <p:ph idx="1" hasCustomPrompt="1"/>
          </p:nvPr>
        </p:nvPicPr>
        <p:blipFill>
          <a:blip r:embed="rId1"/>
          <a:srcRect/>
          <a:stretch>
            <a:fillRect/>
          </a:stretch>
        </p:blipFill>
        <p:spPr>
          <a:xfrm>
            <a:off x="798513" y="2112963"/>
            <a:ext cx="6276975" cy="1539875"/>
          </a:xfrm>
        </p:spPr>
      </p:pic>
      <p:sp>
        <p:nvSpPr>
          <p:cNvPr id="38915" name="Rectangle 3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Tree search example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8" name="Picture 2" descr="search-map3c"/>
          <p:cNvPicPr>
            <a:picLocks noChangeAspect="1"/>
          </p:cNvPicPr>
          <p:nvPr>
            <p:ph idx="1" hasCustomPrompt="1"/>
          </p:nvPr>
        </p:nvPicPr>
        <p:blipFill>
          <a:blip r:embed="rId1"/>
          <a:srcRect/>
          <a:stretch>
            <a:fillRect/>
          </a:stretch>
        </p:blipFill>
        <p:spPr>
          <a:xfrm>
            <a:off x="798513" y="2112963"/>
            <a:ext cx="6276975" cy="1539875"/>
          </a:xfrm>
        </p:spPr>
      </p:pic>
      <p:sp>
        <p:nvSpPr>
          <p:cNvPr id="39939" name="Rectangle 3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t>Tree search example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Search tree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40963" name="Rectangle 3"/>
          <p:cNvSpPr>
            <a:spLocks noGrp="1"/>
          </p:cNvSpPr>
          <p:nvPr>
            <p:ph idx="1" hasCustomPrompt="1"/>
          </p:nvPr>
        </p:nvSpPr>
        <p:spPr>
          <a:xfrm>
            <a:off x="533400" y="1600200"/>
            <a:ext cx="8305800" cy="49530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The </a:t>
            </a:r>
            <a:r>
              <a:rPr lang="en-US" altLang="zh-TW" b="1">
                <a:solidFill>
                  <a:srgbClr val="1D0401"/>
                </a:solidFill>
              </a:rPr>
              <a:t>essence</a:t>
            </a:r>
            <a:r>
              <a:rPr lang="en-US" altLang="zh-TW">
                <a:solidFill>
                  <a:srgbClr val="1D0401"/>
                </a:solidFill>
              </a:rPr>
              <a:t> of searching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in case the first choice is not correct </a:t>
            </a:r>
            <a:endParaRPr lang="zh-TW" altLang="en-US" dirty="0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choosing one option and keep others for later inspection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Hence we have the</a:t>
            </a:r>
            <a:r>
              <a:rPr lang="en-US" altLang="zh-TW" b="1">
                <a:solidFill>
                  <a:srgbClr val="1D0401"/>
                </a:solidFill>
              </a:rPr>
              <a:t> search strategy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which determines the choice of which state to expand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good choice </a:t>
            </a:r>
            <a:r>
              <a:rPr lang="en-US" altLang="zh-TW">
                <a:solidFill>
                  <a:srgbClr val="1D0401"/>
                </a:solidFill>
                <a:sym typeface="Wingdings" panose="05000000000000000000" pitchFamily="2" charset="2"/>
              </a:rPr>
              <a:t> fewer work  faster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Important: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state space ≠ search tree</a:t>
            </a: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Search algorithm </a:t>
            </a:r>
            <a:endParaRPr lang="zh-TW" altLang="en-US" dirty="0">
              <a:solidFill>
                <a:srgbClr val="0C0C12"/>
              </a:solidFill>
            </a:endParaRPr>
          </a:p>
        </p:txBody>
      </p:sp>
      <p:sp>
        <p:nvSpPr>
          <p:cNvPr id="9219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752600"/>
            <a:ext cx="7772400" cy="46482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Defined as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taking a </a:t>
            </a:r>
            <a:r>
              <a:rPr lang="en-US" altLang="zh-TW" i="1" u="sng">
                <a:solidFill>
                  <a:srgbClr val="0C0C12"/>
                </a:solidFill>
              </a:rPr>
              <a:t>problem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and returns a </a:t>
            </a:r>
            <a:r>
              <a:rPr lang="en-US" altLang="zh-TW" i="1" u="sng">
                <a:solidFill>
                  <a:srgbClr val="0C0C12"/>
                </a:solidFill>
              </a:rPr>
              <a:t>solution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Once a solution is found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the agent follows the solution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and carries out the list of actions </a:t>
            </a:r>
            <a:r>
              <a:rPr lang="en-US" altLang="zh-TW">
                <a:solidFill>
                  <a:srgbClr val="0C0C12"/>
                </a:solidFill>
                <a:latin typeface="Times New Roman" panose="02020603050405020304" pitchFamily="18" charset="0"/>
              </a:rPr>
              <a:t>–</a:t>
            </a:r>
            <a:r>
              <a:rPr lang="en-US" altLang="zh-TW">
                <a:solidFill>
                  <a:srgbClr val="0C0C12"/>
                </a:solidFill>
              </a:rPr>
              <a:t> execution phase 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Design of an agent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zh-TW">
                <a:solidFill>
                  <a:srgbClr val="0C0C12"/>
                </a:solidFill>
              </a:rPr>
              <a:t>Formulate, search, execute</a:t>
            </a:r>
            <a:r>
              <a:rPr lang="en-US" altLang="zh-TW">
                <a:solidFill>
                  <a:srgbClr val="0C0C12"/>
                </a:solidFill>
                <a:latin typeface="Times New Roman" panose="02020603050405020304" pitchFamily="18" charset="0"/>
              </a:rPr>
              <a:t>”</a:t>
            </a:r>
            <a:endParaRPr lang="en-US" altLang="zh-TW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Search tree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41987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State space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has unique states {A, B}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 while a search tree may have cyclic paths: A-B-A-B-A-B- </a:t>
            </a:r>
            <a:r>
              <a:rPr lang="en-US" altLang="zh-TW">
                <a:solidFill>
                  <a:srgbClr val="1D0401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A good search strategy should avoid such paths 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Search tree</a:t>
            </a:r>
            <a:endParaRPr lang="en-US" altLang="zh-TW">
              <a:solidFill>
                <a:srgbClr val="0C0C12"/>
              </a:solidFill>
            </a:endParaRPr>
          </a:p>
        </p:txBody>
      </p:sp>
      <p:sp>
        <p:nvSpPr>
          <p:cNvPr id="43011" name="Rectangle 3"/>
          <p:cNvSpPr>
            <a:spLocks noGrp="1"/>
          </p:cNvSpPr>
          <p:nvPr>
            <p:ph idx="1" hasCustomPrompt="1"/>
          </p:nvPr>
        </p:nvSpPr>
        <p:spPr>
          <a:xfrm>
            <a:off x="228600" y="1600200"/>
            <a:ext cx="8686800" cy="47244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A node is having five components: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STATE: which state it is in the state space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PARENT-NODE: from which node it is generated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ACTION: which action applied to its parent-node to generate it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PATH-COST: the cost, </a:t>
            </a:r>
            <a:r>
              <a:rPr lang="en-US" altLang="zh-TW" dirty="0" err="1">
                <a:solidFill>
                  <a:srgbClr val="0C0C12"/>
                </a:solidFill>
              </a:rPr>
              <a:t>g(n</a:t>
            </a:r>
            <a:r>
              <a:rPr lang="en-US" altLang="zh-TW">
                <a:solidFill>
                  <a:srgbClr val="0C0C12"/>
                </a:solidFill>
              </a:rPr>
              <a:t>), from initial state to the node n itself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0C0C12"/>
                </a:solidFill>
              </a:rPr>
              <a:t>DEPTH: number of steps along the path from the initial state</a:t>
            </a:r>
            <a:endParaRPr lang="en-US" altLang="zh-TW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990600"/>
            <a:ext cx="8610600" cy="52562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41935" y="1125220"/>
            <a:ext cx="8660130" cy="57238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/>
              <a:t>The process of problem-solving using searching consists of the following steps.</a:t>
            </a:r>
            <a:endParaRPr lang="en-US" sz="1000"/>
          </a:p>
          <a:p>
            <a:endParaRPr lang="en-US" sz="1000"/>
          </a:p>
          <a:p>
            <a:r>
              <a:rPr lang="en-US" sz="1000"/>
              <a:t>Define the problem</a:t>
            </a:r>
            <a:endParaRPr lang="en-US" sz="1000"/>
          </a:p>
          <a:p>
            <a:r>
              <a:rPr lang="en-US" sz="1000"/>
              <a:t>Analyze the problem</a:t>
            </a:r>
            <a:endParaRPr lang="en-US" sz="1000"/>
          </a:p>
          <a:p>
            <a:r>
              <a:rPr lang="en-US" sz="1000"/>
              <a:t>Identification of possible solutions</a:t>
            </a:r>
            <a:endParaRPr lang="en-US" sz="1000"/>
          </a:p>
          <a:p>
            <a:r>
              <a:rPr lang="en-US" sz="1000"/>
              <a:t>Choosing the optimal solution</a:t>
            </a:r>
            <a:endParaRPr lang="en-US" sz="1000"/>
          </a:p>
          <a:p>
            <a:r>
              <a:rPr lang="en-US" sz="1000"/>
              <a:t>Implementation</a:t>
            </a:r>
            <a:endParaRPr lang="en-US" sz="1000"/>
          </a:p>
          <a:p>
            <a:r>
              <a:rPr lang="en-US" sz="1000"/>
              <a:t>Let’s discuss some of the essential properties of search algorithms.</a:t>
            </a:r>
            <a:endParaRPr lang="en-US" sz="1000"/>
          </a:p>
          <a:p>
            <a:endParaRPr lang="en-US" sz="1000"/>
          </a:p>
          <a:p>
            <a:r>
              <a:rPr lang="en-US" sz="1000"/>
              <a:t> </a:t>
            </a:r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Properties of search algorithms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Completeness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A search algorithm is said to be complete when it gives a solution or returns any solution for a given random input.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Optimality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If a solution found is best (lowest path cost) among all the solutions identified, then that solution is said to be an optimal one.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Time complexity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The time taken by an algorithm to complete its task is called time complexity. If the algorithm completes a task in a lesser amount of time, then it is an efficient one.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Space complexity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It is the maximum storage or memory taken by the algorithm at any time while searching.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These properties are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kumimoji="1" lang="en-US" altLang="zh-TW" sz="1400" kern="0">
                <a:solidFill>
                  <a:srgbClr val="0C0C12"/>
                </a:solidFill>
                <a:latin typeface="+mn-lt"/>
                <a:ea typeface="+mn-ea"/>
                <a:cs typeface="+mn-ea"/>
              </a:rPr>
              <a:t>also used to compare the efficiency of the different types of searching algorithms.</a:t>
            </a:r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endParaRPr kumimoji="1" lang="en-US" altLang="zh-TW" sz="1400" kern="0">
              <a:solidFill>
                <a:srgbClr val="0C0C12"/>
              </a:solidFill>
              <a:latin typeface="+mn-lt"/>
              <a:ea typeface="+mn-ea"/>
              <a:cs typeface="+mn-ea"/>
            </a:endParaRPr>
          </a:p>
          <a:p>
            <a:r>
              <a:rPr lang="en-US" sz="1000"/>
              <a:t> </a:t>
            </a:r>
            <a:endParaRPr lang="en-US" sz="1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/>
          </p:cNvSpPr>
          <p:nvPr>
            <p:ph type="title" hasCustomPrompt="1"/>
          </p:nvPr>
        </p:nvSpPr>
        <p:spPr>
          <a:xfrm>
            <a:off x="304800" y="425450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3600">
                <a:solidFill>
                  <a:srgbClr val="0C0C12"/>
                </a:solidFill>
              </a:rPr>
              <a:t>Measuring problem-solving performance</a:t>
            </a:r>
            <a:endParaRPr lang="en-US" altLang="zh-TW" sz="3600">
              <a:solidFill>
                <a:srgbClr val="0C0C12"/>
              </a:solidFill>
            </a:endParaRPr>
          </a:p>
        </p:txBody>
      </p:sp>
      <p:sp>
        <p:nvSpPr>
          <p:cNvPr id="45059" name="Rectangle 4"/>
          <p:cNvSpPr>
            <a:spLocks noGrp="1"/>
          </p:cNvSpPr>
          <p:nvPr>
            <p:ph idx="1" hasCustomPrompt="1"/>
          </p:nvPr>
        </p:nvSpPr>
        <p:spPr>
          <a:xfrm>
            <a:off x="304800" y="1492250"/>
            <a:ext cx="8534400" cy="51054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The evaluation of a search strategy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Completeness:</a:t>
            </a:r>
            <a:endParaRPr lang="en-US" altLang="zh-TW" b="1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is the strategy guaranteed to find a solution when there is one? </a:t>
            </a:r>
            <a:endParaRPr lang="en-US" altLang="zh-TW">
              <a:solidFill>
                <a:srgbClr val="0C0C12"/>
              </a:solidFill>
              <a:latin typeface="Wingdings" panose="05000000000000000000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Optimality</a:t>
            </a:r>
            <a:r>
              <a:rPr lang="en-US" altLang="zh-TW">
                <a:solidFill>
                  <a:srgbClr val="0C0C12"/>
                </a:solidFill>
              </a:rPr>
              <a:t>: </a:t>
            </a:r>
            <a:endParaRPr lang="en-US" altLang="zh-TW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does the strategy find the highest-quality solution when there are several different solutions? </a:t>
            </a:r>
            <a:endParaRPr lang="zh-TW" altLang="en-US" dirty="0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Time complexity</a:t>
            </a:r>
            <a:r>
              <a:rPr lang="en-US" altLang="zh-TW">
                <a:solidFill>
                  <a:srgbClr val="0C0C12"/>
                </a:solidFill>
              </a:rPr>
              <a:t>:</a:t>
            </a:r>
            <a:endParaRPr lang="en-US" altLang="zh-TW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how long does it take to find a solution?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Space complexity</a:t>
            </a:r>
            <a:r>
              <a:rPr lang="en-US" altLang="zh-TW">
                <a:solidFill>
                  <a:srgbClr val="0C0C12"/>
                </a:solidFill>
              </a:rPr>
              <a:t>: </a:t>
            </a:r>
            <a:endParaRPr lang="en-US" altLang="zh-TW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how much memory is needed to perform the search?</a:t>
            </a:r>
            <a:endParaRPr lang="en-US" altLang="zh-TW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2"/>
          <p:cNvSpPr>
            <a:spLocks noGrp="1"/>
          </p:cNvSpPr>
          <p:nvPr>
            <p:ph type="title" hasCustomPrompt="1"/>
          </p:nvPr>
        </p:nvSpPr>
        <p:spPr>
          <a:xfrm>
            <a:off x="304800" y="425450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3600">
                <a:solidFill>
                  <a:srgbClr val="0C0C12"/>
                </a:solidFill>
              </a:rPr>
              <a:t>Measuring problem-solving performance </a:t>
            </a:r>
            <a:endParaRPr lang="zh-TW" altLang="en-US" sz="3600" dirty="0">
              <a:solidFill>
                <a:srgbClr val="0C0C12"/>
              </a:solidFill>
            </a:endParaRPr>
          </a:p>
        </p:txBody>
      </p:sp>
      <p:sp>
        <p:nvSpPr>
          <p:cNvPr id="46083" name="Rectangle 3"/>
          <p:cNvSpPr>
            <a:spLocks noGrp="1"/>
          </p:cNvSpPr>
          <p:nvPr>
            <p:ph idx="1" hasCustomPrompt="1"/>
          </p:nvPr>
        </p:nvSpPr>
        <p:spPr>
          <a:xfrm>
            <a:off x="304800" y="1568450"/>
            <a:ext cx="8458200" cy="50292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In AI, complexity is expressed in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b</a:t>
            </a:r>
            <a:r>
              <a:rPr lang="en-US" altLang="zh-TW">
                <a:solidFill>
                  <a:srgbClr val="0C0C12"/>
                </a:solidFill>
              </a:rPr>
              <a:t>, branching factor, maximum number of successors of any node</a:t>
            </a:r>
            <a:endParaRPr lang="en-US" altLang="zh-TW" b="1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d</a:t>
            </a:r>
            <a:r>
              <a:rPr lang="en-US" altLang="zh-TW">
                <a:solidFill>
                  <a:srgbClr val="0C0C12"/>
                </a:solidFill>
              </a:rPr>
              <a:t>, the depth of the shallowest goal node.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altLang="zh-TW" b="1">
                <a:solidFill>
                  <a:srgbClr val="3204B4"/>
                </a:solidFill>
              </a:rPr>
              <a:t>(</a:t>
            </a:r>
            <a:r>
              <a:rPr>
                <a:solidFill>
                  <a:srgbClr val="3204B4"/>
                </a:solidFill>
              </a:rPr>
              <a:t>depth of the least-cost solution)</a:t>
            </a:r>
            <a:endParaRPr lang="en-US" altLang="zh-TW" b="1">
              <a:solidFill>
                <a:srgbClr val="3204B4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m</a:t>
            </a:r>
            <a:r>
              <a:rPr lang="en-US" altLang="zh-TW">
                <a:solidFill>
                  <a:srgbClr val="0C0C12"/>
                </a:solidFill>
              </a:rPr>
              <a:t>, the maximum length of any path in the state space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Time and Space is measured in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number of nodes generated during the search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maximum number of nodes stored in memory</a:t>
            </a:r>
            <a:endParaRPr lang="en-US" altLang="zh-TW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3"/>
          <p:cNvSpPr>
            <a:spLocks noGrp="1"/>
          </p:cNvSpPr>
          <p:nvPr>
            <p:ph idx="1" hasCustomPrompt="1"/>
          </p:nvPr>
        </p:nvSpPr>
        <p:spPr>
          <a:xfrm>
            <a:off x="685800" y="2051050"/>
            <a:ext cx="8077200" cy="41148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For effectiveness of a search algorithm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we can just consider the total cost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0C0C12"/>
                </a:solidFill>
              </a:rPr>
              <a:t>The total cost</a:t>
            </a:r>
            <a:r>
              <a:rPr lang="en-US" altLang="zh-TW">
                <a:solidFill>
                  <a:srgbClr val="0C0C12"/>
                </a:solidFill>
              </a:rPr>
              <a:t> = path cost (g</a:t>
            </a:r>
            <a:r>
              <a:rPr lang="en-US" altLang="zh-TW" dirty="0">
                <a:solidFill>
                  <a:srgbClr val="0C0C12"/>
                </a:solidFill>
              </a:rPr>
              <a:t>) of</a:t>
            </a:r>
            <a:r>
              <a:rPr lang="en-US" altLang="zh-TW">
                <a:solidFill>
                  <a:srgbClr val="0C0C12"/>
                </a:solidFill>
              </a:rPr>
              <a:t> the solution found </a:t>
            </a:r>
            <a:r>
              <a:rPr lang="en-US" altLang="zh-TW" b="1">
                <a:solidFill>
                  <a:srgbClr val="0C0C12"/>
                </a:solidFill>
              </a:rPr>
              <a:t>+ </a:t>
            </a:r>
            <a:r>
              <a:rPr lang="en-US" altLang="zh-TW">
                <a:solidFill>
                  <a:srgbClr val="0C0C12"/>
                </a:solidFill>
              </a:rPr>
              <a:t>search cost </a:t>
            </a:r>
            <a:endParaRPr lang="en-US" altLang="zh-TW">
              <a:solidFill>
                <a:srgbClr val="0C0C12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search cost = time necessary to find the solution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Tradeoff: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(long time, optimal solution with least g) </a:t>
            </a:r>
            <a:endParaRPr lang="en-US" altLang="zh-TW">
              <a:solidFill>
                <a:srgbClr val="0C0C12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0C0C12"/>
                </a:solidFill>
              </a:rPr>
              <a:t>vs. (shorter time, solution with slightly larger path cost g) </a:t>
            </a:r>
            <a:endParaRPr lang="zh-TW" altLang="en-US" dirty="0">
              <a:solidFill>
                <a:srgbClr val="0C0C12"/>
              </a:solidFill>
            </a:endParaRPr>
          </a:p>
        </p:txBody>
      </p:sp>
      <p:sp>
        <p:nvSpPr>
          <p:cNvPr id="47107" name="Rectangle 4"/>
          <p:cNvSpPr>
            <a:spLocks noGrp="1"/>
          </p:cNvSpPr>
          <p:nvPr>
            <p:ph type="title" hasCustomPrompt="1"/>
          </p:nvPr>
        </p:nvSpPr>
        <p:spPr>
          <a:xfrm>
            <a:off x="381000" y="679450"/>
            <a:ext cx="83820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3600">
                <a:solidFill>
                  <a:srgbClr val="0C0C12"/>
                </a:solidFill>
              </a:rPr>
              <a:t>Measuring problem-solving performance </a:t>
            </a:r>
            <a:endParaRPr lang="zh-TW" altLang="en-US" sz="3600" dirty="0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"/>
          <p:cNvSpPr>
            <a:spLocks noGrp="1"/>
          </p:cNvSpPr>
          <p:nvPr>
            <p:ph type="title" hasCustomPrompt="1"/>
          </p:nvPr>
        </p:nvSpPr>
        <p:spPr>
          <a:xfrm>
            <a:off x="755650" y="2565400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/>
              <a:t>3.4 Uninformed search strategies</a:t>
            </a:r>
            <a:endParaRPr lang="zh-TW" altLang="en-US" sz="40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4" descr="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295400"/>
            <a:ext cx="7924800" cy="5340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666750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1D0401"/>
                </a:solidFill>
              </a:rPr>
              <a:t>3.4 Uninformed search strategies</a:t>
            </a:r>
            <a:endParaRPr lang="zh-TW" altLang="en-US" sz="4000" dirty="0">
              <a:solidFill>
                <a:srgbClr val="1D0401"/>
              </a:solidFill>
            </a:endParaRPr>
          </a:p>
        </p:txBody>
      </p:sp>
      <p:sp>
        <p:nvSpPr>
          <p:cNvPr id="49155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809750"/>
            <a:ext cx="7772400" cy="4572000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1D0401"/>
                </a:solidFill>
              </a:rPr>
              <a:t>Uninformed search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no information about the number of steps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or the path cost from the current state to the goal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search the state space </a:t>
            </a:r>
            <a:r>
              <a:rPr lang="en-US" altLang="zh-TW" b="1" u="sng">
                <a:solidFill>
                  <a:srgbClr val="1D0401"/>
                </a:solidFill>
              </a:rPr>
              <a:t>blindly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b="1">
                <a:solidFill>
                  <a:srgbClr val="1D0401"/>
                </a:solidFill>
              </a:rPr>
              <a:t>Informed search, or heuristic search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a cleverer strategy that searches toward the goal,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TW">
                <a:solidFill>
                  <a:srgbClr val="1D0401"/>
                </a:solidFill>
              </a:rPr>
              <a:t>based on the information from the current state so far 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Uninformed search strategies</a:t>
            </a:r>
            <a:endParaRPr lang="en-US" altLang="zh-TW">
              <a:solidFill>
                <a:srgbClr val="1D0401"/>
              </a:solidFill>
            </a:endParaRPr>
          </a:p>
        </p:txBody>
      </p:sp>
      <p:sp>
        <p:nvSpPr>
          <p:cNvPr id="50179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Breadth-first search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Uniform cost search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Depth-first search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Depth-limited search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Iterative deepening search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Bidirectional search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buNone/>
            </a:pPr>
            <a:endParaRPr lang="en-US" altLang="zh-TW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931545"/>
            <a:ext cx="7314565" cy="516445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F8CFD-1263-4665-9DED-5E4AB9F71EDC}" type="datetime1">
              <a:rPr lang="en-IN" sz="1050" smtClean="0"/>
            </a:fld>
            <a:endParaRPr lang="en-IN" sz="105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94064-88D6-463F-8639-4EE917442D5E}" type="slidenum">
              <a:rPr lang="en-IN" sz="1050" smtClean="0"/>
            </a:fld>
            <a:endParaRPr lang="en-IN" sz="10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65" y="685800"/>
            <a:ext cx="755142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842010"/>
            <a:ext cx="7314565" cy="525399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679450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Breadth-first search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51203" name="Rectangle 3"/>
          <p:cNvSpPr>
            <a:spLocks noGrp="1"/>
          </p:cNvSpPr>
          <p:nvPr>
            <p:ph idx="1" hasCustomPrompt="1"/>
          </p:nvPr>
        </p:nvSpPr>
        <p:spPr>
          <a:xfrm>
            <a:off x="685800" y="2051050"/>
            <a:ext cx="7772400" cy="4114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The root node is expanded first (FIFO)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All the nodes generated by the root node are then expanded </a:t>
            </a:r>
            <a:endParaRPr lang="en-US" altLang="zh-TW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And then their successors and so on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pic>
        <p:nvPicPr>
          <p:cNvPr id="5120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89450"/>
            <a:ext cx="9144000" cy="1544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1026"/>
          <p:cNvSpPr>
            <a:spLocks noGrp="1"/>
          </p:cNvSpPr>
          <p:nvPr>
            <p:ph type="title" hasCustomPrompt="1"/>
          </p:nvPr>
        </p:nvSpPr>
        <p:spPr>
          <a:xfrm>
            <a:off x="381000" y="617538"/>
            <a:ext cx="84582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 sz="4000">
                <a:solidFill>
                  <a:srgbClr val="0C0C12"/>
                </a:solidFill>
              </a:rPr>
              <a:t>Well-defined problems and solutions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zh-TW" altLang="en-US" dirty="0">
              <a:solidFill>
                <a:srgbClr val="0C0C12"/>
              </a:solidFill>
            </a:endParaRPr>
          </a:p>
        </p:txBody>
      </p:sp>
      <p:sp>
        <p:nvSpPr>
          <p:cNvPr id="11267" name="Rectangle 1027"/>
          <p:cNvSpPr>
            <a:spLocks noGrp="1"/>
          </p:cNvSpPr>
          <p:nvPr>
            <p:ph idx="1" hasCustomPrompt="1"/>
          </p:nvPr>
        </p:nvSpPr>
        <p:spPr>
          <a:xfrm>
            <a:off x="1258888" y="1492250"/>
            <a:ext cx="7140575" cy="5105400"/>
          </a:xfrm>
        </p:spPr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rPr lang="en-US" altLang="zh-TW">
                <a:solidFill>
                  <a:srgbClr val="0C0C12"/>
                </a:solidFill>
              </a:rPr>
              <a:t>A problem is defined by 5 components: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 b="1" i="1" u="sng">
                <a:solidFill>
                  <a:srgbClr val="0C0C12"/>
                </a:solidFill>
              </a:rPr>
              <a:t>Initial state</a:t>
            </a:r>
            <a:endParaRPr lang="en-US" altLang="zh-TW" b="1" i="1" u="sng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 b="1" i="1" u="sng">
                <a:solidFill>
                  <a:srgbClr val="0C0C12"/>
                </a:solidFill>
              </a:rPr>
              <a:t>Actions</a:t>
            </a:r>
            <a:r>
              <a:rPr lang="en-US" altLang="zh-TW">
                <a:solidFill>
                  <a:srgbClr val="0C0C12"/>
                </a:solidFill>
              </a:rPr>
              <a:t> </a:t>
            </a:r>
            <a:endParaRPr lang="en-US" altLang="zh-TW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 b="1" i="1" u="sng">
                <a:solidFill>
                  <a:srgbClr val="0C0C12"/>
                </a:solidFill>
              </a:rPr>
              <a:t>Transition model  </a:t>
            </a:r>
            <a:r>
              <a:rPr lang="en-US" altLang="zh-TW" b="1" i="1">
                <a:solidFill>
                  <a:srgbClr val="0C0C12"/>
                </a:solidFill>
              </a:rPr>
              <a:t>or</a:t>
            </a:r>
            <a:endParaRPr lang="en-US" altLang="zh-TW" b="1" i="1">
              <a:solidFill>
                <a:srgbClr val="0C0C12"/>
              </a:solidFill>
            </a:endParaRPr>
          </a:p>
          <a:p>
            <a:pPr eaLnBrk="1" hangingPunct="1">
              <a:buNone/>
            </a:pPr>
            <a:r>
              <a:rPr lang="en-US" altLang="zh-TW" b="1" i="1" u="sng">
                <a:solidFill>
                  <a:srgbClr val="0C0C12"/>
                </a:solidFill>
              </a:rPr>
              <a:t>(Successor functions)</a:t>
            </a:r>
            <a:endParaRPr lang="en-US" altLang="zh-TW" b="1" i="1" u="sng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>
                <a:solidFill>
                  <a:srgbClr val="0C0C12"/>
                </a:solidFill>
              </a:rPr>
              <a:t> </a:t>
            </a:r>
            <a:r>
              <a:rPr lang="en-US" altLang="zh-TW" b="1" i="1" u="sng">
                <a:solidFill>
                  <a:srgbClr val="0C0C12"/>
                </a:solidFill>
              </a:rPr>
              <a:t>Goal Test.</a:t>
            </a:r>
            <a:endParaRPr lang="en-US" altLang="zh-TW" b="1" i="1" u="sng">
              <a:solidFill>
                <a:srgbClr val="0C0C12"/>
              </a:solidFill>
            </a:endParaRPr>
          </a:p>
          <a:p>
            <a:pPr eaLnBrk="1" hangingPunct="1"/>
            <a:r>
              <a:rPr lang="en-US" altLang="zh-TW" b="1" i="1" u="sng">
                <a:solidFill>
                  <a:srgbClr val="0C0C12"/>
                </a:solidFill>
              </a:rPr>
              <a:t>Path Cost.</a:t>
            </a:r>
            <a:endParaRPr lang="en-US" altLang="zh-TW" b="1" i="1" u="sng">
              <a:solidFill>
                <a:srgbClr val="0C0C12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Rectangle 2"/>
          <p:cNvSpPr>
            <a:spLocks noGrp="1"/>
          </p:cNvSpPr>
          <p:nvPr>
            <p:ph type="title" hasCustomPrompt="1"/>
          </p:nvPr>
        </p:nvSpPr>
        <p:spPr>
          <a:xfrm>
            <a:off x="827088" y="333375"/>
            <a:ext cx="7543800" cy="609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s-MX" altLang="en-US" dirty="0">
                <a:solidFill>
                  <a:srgbClr val="1D0401"/>
                </a:solidFill>
              </a:rPr>
              <a:t>Breadth-first search</a:t>
            </a:r>
            <a:endParaRPr lang="es-MX" altLang="he-IL" dirty="0">
              <a:solidFill>
                <a:srgbClr val="1D0401"/>
              </a:solidFill>
            </a:endParaRPr>
          </a:p>
        </p:txBody>
      </p:sp>
      <p:sp>
        <p:nvSpPr>
          <p:cNvPr id="52227" name="Oval 3"/>
          <p:cNvSpPr/>
          <p:nvPr/>
        </p:nvSpPr>
        <p:spPr>
          <a:xfrm>
            <a:off x="4184650" y="946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28" name="Oval 4"/>
          <p:cNvSpPr/>
          <p:nvPr/>
        </p:nvSpPr>
        <p:spPr>
          <a:xfrm>
            <a:off x="2813050" y="163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29" name="Oval 5"/>
          <p:cNvSpPr/>
          <p:nvPr/>
        </p:nvSpPr>
        <p:spPr>
          <a:xfrm>
            <a:off x="20510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0" name="Oval 6"/>
          <p:cNvSpPr/>
          <p:nvPr/>
        </p:nvSpPr>
        <p:spPr>
          <a:xfrm>
            <a:off x="5327650" y="163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1" name="Oval 7"/>
          <p:cNvSpPr/>
          <p:nvPr/>
        </p:nvSpPr>
        <p:spPr>
          <a:xfrm>
            <a:off x="32702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2" name="Oval 8"/>
          <p:cNvSpPr/>
          <p:nvPr/>
        </p:nvSpPr>
        <p:spPr>
          <a:xfrm>
            <a:off x="61658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3" name="Oval 9"/>
          <p:cNvSpPr/>
          <p:nvPr/>
        </p:nvSpPr>
        <p:spPr>
          <a:xfrm>
            <a:off x="4489450" y="24701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4" name="Oval 10"/>
          <p:cNvSpPr/>
          <p:nvPr/>
        </p:nvSpPr>
        <p:spPr>
          <a:xfrm>
            <a:off x="18224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5" name="Oval 11"/>
          <p:cNvSpPr/>
          <p:nvPr/>
        </p:nvSpPr>
        <p:spPr>
          <a:xfrm>
            <a:off x="36512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6" name="Oval 12"/>
          <p:cNvSpPr/>
          <p:nvPr/>
        </p:nvSpPr>
        <p:spPr>
          <a:xfrm>
            <a:off x="25844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7" name="Oval 13"/>
          <p:cNvSpPr/>
          <p:nvPr/>
        </p:nvSpPr>
        <p:spPr>
          <a:xfrm>
            <a:off x="45656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8" name="Oval 14"/>
          <p:cNvSpPr/>
          <p:nvPr/>
        </p:nvSpPr>
        <p:spPr>
          <a:xfrm>
            <a:off x="63944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39" name="Oval 15"/>
          <p:cNvSpPr/>
          <p:nvPr/>
        </p:nvSpPr>
        <p:spPr>
          <a:xfrm>
            <a:off x="5403850" y="3384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0" name="Oval 16"/>
          <p:cNvSpPr/>
          <p:nvPr/>
        </p:nvSpPr>
        <p:spPr>
          <a:xfrm>
            <a:off x="24320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1" name="Oval 17"/>
          <p:cNvSpPr/>
          <p:nvPr/>
        </p:nvSpPr>
        <p:spPr>
          <a:xfrm>
            <a:off x="18224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2" name="Oval 18"/>
          <p:cNvSpPr/>
          <p:nvPr/>
        </p:nvSpPr>
        <p:spPr>
          <a:xfrm>
            <a:off x="31178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3" name="Oval 19"/>
          <p:cNvSpPr/>
          <p:nvPr/>
        </p:nvSpPr>
        <p:spPr>
          <a:xfrm>
            <a:off x="37274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4" name="Oval 20"/>
          <p:cNvSpPr/>
          <p:nvPr/>
        </p:nvSpPr>
        <p:spPr>
          <a:xfrm>
            <a:off x="49466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5" name="Oval 21"/>
          <p:cNvSpPr/>
          <p:nvPr/>
        </p:nvSpPr>
        <p:spPr>
          <a:xfrm>
            <a:off x="43370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6" name="Oval 22"/>
          <p:cNvSpPr/>
          <p:nvPr/>
        </p:nvSpPr>
        <p:spPr>
          <a:xfrm>
            <a:off x="55562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7" name="Oval 23"/>
          <p:cNvSpPr/>
          <p:nvPr/>
        </p:nvSpPr>
        <p:spPr>
          <a:xfrm>
            <a:off x="61658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8" name="Oval 24"/>
          <p:cNvSpPr/>
          <p:nvPr/>
        </p:nvSpPr>
        <p:spPr>
          <a:xfrm>
            <a:off x="6775450" y="45275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49" name="Oval 25"/>
          <p:cNvSpPr/>
          <p:nvPr/>
        </p:nvSpPr>
        <p:spPr>
          <a:xfrm>
            <a:off x="24320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50" name="Oval 26"/>
          <p:cNvSpPr/>
          <p:nvPr/>
        </p:nvSpPr>
        <p:spPr>
          <a:xfrm>
            <a:off x="31178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51" name="Oval 27"/>
          <p:cNvSpPr/>
          <p:nvPr/>
        </p:nvSpPr>
        <p:spPr>
          <a:xfrm>
            <a:off x="37274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52" name="Oval 28"/>
          <p:cNvSpPr/>
          <p:nvPr/>
        </p:nvSpPr>
        <p:spPr>
          <a:xfrm>
            <a:off x="4946650" y="54419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253" name="Line 29"/>
          <p:cNvSpPr/>
          <p:nvPr/>
        </p:nvSpPr>
        <p:spPr>
          <a:xfrm flipH="1">
            <a:off x="3189288" y="1322388"/>
            <a:ext cx="1141412" cy="379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54" name="Line 30"/>
          <p:cNvSpPr/>
          <p:nvPr/>
        </p:nvSpPr>
        <p:spPr>
          <a:xfrm>
            <a:off x="4332288" y="1322388"/>
            <a:ext cx="989012" cy="4556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55" name="Line 31"/>
          <p:cNvSpPr/>
          <p:nvPr/>
        </p:nvSpPr>
        <p:spPr>
          <a:xfrm flipH="1">
            <a:off x="2351088" y="2008188"/>
            <a:ext cx="6080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56" name="Line 32"/>
          <p:cNvSpPr/>
          <p:nvPr/>
        </p:nvSpPr>
        <p:spPr>
          <a:xfrm>
            <a:off x="2960688" y="2008188"/>
            <a:ext cx="379412" cy="4556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57" name="Line 33"/>
          <p:cNvSpPr/>
          <p:nvPr/>
        </p:nvSpPr>
        <p:spPr>
          <a:xfrm flipH="1">
            <a:off x="4865688" y="2008188"/>
            <a:ext cx="6080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58" name="Line 34"/>
          <p:cNvSpPr/>
          <p:nvPr/>
        </p:nvSpPr>
        <p:spPr>
          <a:xfrm>
            <a:off x="5475288" y="2008188"/>
            <a:ext cx="760412" cy="4556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59" name="Line 35"/>
          <p:cNvSpPr/>
          <p:nvPr/>
        </p:nvSpPr>
        <p:spPr>
          <a:xfrm flipV="1">
            <a:off x="2122488" y="2846388"/>
            <a:ext cx="1508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0" name="Line 36"/>
          <p:cNvSpPr/>
          <p:nvPr/>
        </p:nvSpPr>
        <p:spPr>
          <a:xfrm>
            <a:off x="2274888" y="2846388"/>
            <a:ext cx="3794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1" name="Line 37"/>
          <p:cNvSpPr/>
          <p:nvPr/>
        </p:nvSpPr>
        <p:spPr>
          <a:xfrm>
            <a:off x="3494088" y="2846388"/>
            <a:ext cx="3032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2" name="Line 38"/>
          <p:cNvSpPr/>
          <p:nvPr/>
        </p:nvSpPr>
        <p:spPr>
          <a:xfrm>
            <a:off x="4711700" y="28463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3" name="Line 39"/>
          <p:cNvSpPr/>
          <p:nvPr/>
        </p:nvSpPr>
        <p:spPr>
          <a:xfrm flipV="1">
            <a:off x="5703888" y="2846388"/>
            <a:ext cx="608012" cy="6080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4" name="Line 40"/>
          <p:cNvSpPr/>
          <p:nvPr/>
        </p:nvSpPr>
        <p:spPr>
          <a:xfrm>
            <a:off x="6313488" y="2846388"/>
            <a:ext cx="227012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5" name="Line 41"/>
          <p:cNvSpPr/>
          <p:nvPr/>
        </p:nvSpPr>
        <p:spPr>
          <a:xfrm flipV="1">
            <a:off x="2122488" y="3760788"/>
            <a:ext cx="6080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6" name="Line 42"/>
          <p:cNvSpPr/>
          <p:nvPr/>
        </p:nvSpPr>
        <p:spPr>
          <a:xfrm flipH="1">
            <a:off x="2655888" y="3760788"/>
            <a:ext cx="74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7" name="Line 43"/>
          <p:cNvSpPr/>
          <p:nvPr/>
        </p:nvSpPr>
        <p:spPr>
          <a:xfrm flipV="1">
            <a:off x="3341688" y="3760788"/>
            <a:ext cx="455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8" name="Line 44"/>
          <p:cNvSpPr/>
          <p:nvPr/>
        </p:nvSpPr>
        <p:spPr>
          <a:xfrm>
            <a:off x="3798888" y="3760788"/>
            <a:ext cx="74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69" name="Line 45"/>
          <p:cNvSpPr/>
          <p:nvPr/>
        </p:nvSpPr>
        <p:spPr>
          <a:xfrm flipV="1">
            <a:off x="4560888" y="3760788"/>
            <a:ext cx="2270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0" name="Line 46"/>
          <p:cNvSpPr/>
          <p:nvPr/>
        </p:nvSpPr>
        <p:spPr>
          <a:xfrm>
            <a:off x="4789488" y="3760788"/>
            <a:ext cx="3032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1" name="Line 47"/>
          <p:cNvSpPr/>
          <p:nvPr/>
        </p:nvSpPr>
        <p:spPr>
          <a:xfrm flipH="1" flipV="1">
            <a:off x="5627688" y="3760788"/>
            <a:ext cx="746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2" name="Line 48"/>
          <p:cNvSpPr/>
          <p:nvPr/>
        </p:nvSpPr>
        <p:spPr>
          <a:xfrm>
            <a:off x="5627688" y="3760788"/>
            <a:ext cx="6842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3" name="Line 49"/>
          <p:cNvSpPr/>
          <p:nvPr/>
        </p:nvSpPr>
        <p:spPr>
          <a:xfrm flipH="1" flipV="1">
            <a:off x="6618288" y="3760788"/>
            <a:ext cx="303212" cy="7604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4" name="Line 50"/>
          <p:cNvSpPr/>
          <p:nvPr/>
        </p:nvSpPr>
        <p:spPr>
          <a:xfrm flipV="1">
            <a:off x="26543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5" name="Line 51"/>
          <p:cNvSpPr/>
          <p:nvPr/>
        </p:nvSpPr>
        <p:spPr>
          <a:xfrm flipV="1">
            <a:off x="32639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6" name="Line 52"/>
          <p:cNvSpPr/>
          <p:nvPr/>
        </p:nvSpPr>
        <p:spPr>
          <a:xfrm flipV="1">
            <a:off x="39497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7" name="Line 53"/>
          <p:cNvSpPr/>
          <p:nvPr/>
        </p:nvSpPr>
        <p:spPr>
          <a:xfrm flipV="1">
            <a:off x="5092700" y="4903788"/>
            <a:ext cx="0" cy="531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8" name="Line 54"/>
          <p:cNvSpPr/>
          <p:nvPr/>
        </p:nvSpPr>
        <p:spPr>
          <a:xfrm flipH="1" flipV="1">
            <a:off x="5092700" y="5818188"/>
            <a:ext cx="12700" cy="277812"/>
          </a:xfrm>
          <a:prstGeom prst="line">
            <a:avLst/>
          </a:prstGeom>
          <a:ln w="12700" cap="flat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279" name="Rectangle 55"/>
          <p:cNvSpPr/>
          <p:nvPr/>
        </p:nvSpPr>
        <p:spPr>
          <a:xfrm>
            <a:off x="4191000" y="990600"/>
            <a:ext cx="2968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S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0" name="Rectangle 56"/>
          <p:cNvSpPr/>
          <p:nvPr/>
        </p:nvSpPr>
        <p:spPr>
          <a:xfrm>
            <a:off x="2819400" y="16764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A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1" name="Rectangle 57"/>
          <p:cNvSpPr/>
          <p:nvPr/>
        </p:nvSpPr>
        <p:spPr>
          <a:xfrm>
            <a:off x="5334000" y="16764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D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2" name="Rectangle 58"/>
          <p:cNvSpPr/>
          <p:nvPr/>
        </p:nvSpPr>
        <p:spPr>
          <a:xfrm>
            <a:off x="2057400" y="25146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B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3" name="Rectangle 59"/>
          <p:cNvSpPr/>
          <p:nvPr/>
        </p:nvSpPr>
        <p:spPr>
          <a:xfrm>
            <a:off x="3276600" y="25146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D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4" name="Rectangle 60"/>
          <p:cNvSpPr/>
          <p:nvPr/>
        </p:nvSpPr>
        <p:spPr>
          <a:xfrm>
            <a:off x="4495800" y="25146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A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5" name="Rectangle 61"/>
          <p:cNvSpPr/>
          <p:nvPr/>
        </p:nvSpPr>
        <p:spPr>
          <a:xfrm>
            <a:off x="6172200" y="25146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E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6" name="Rectangle 62"/>
          <p:cNvSpPr/>
          <p:nvPr/>
        </p:nvSpPr>
        <p:spPr>
          <a:xfrm>
            <a:off x="1828800" y="3429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C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7" name="Rectangle 63"/>
          <p:cNvSpPr/>
          <p:nvPr/>
        </p:nvSpPr>
        <p:spPr>
          <a:xfrm>
            <a:off x="2590800" y="3429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E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8" name="Rectangle 64"/>
          <p:cNvSpPr/>
          <p:nvPr/>
        </p:nvSpPr>
        <p:spPr>
          <a:xfrm>
            <a:off x="3657600" y="3429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E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89" name="Rectangle 65"/>
          <p:cNvSpPr/>
          <p:nvPr/>
        </p:nvSpPr>
        <p:spPr>
          <a:xfrm>
            <a:off x="4572000" y="3429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B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0" name="Rectangle 66"/>
          <p:cNvSpPr/>
          <p:nvPr/>
        </p:nvSpPr>
        <p:spPr>
          <a:xfrm>
            <a:off x="5410200" y="3429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B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1" name="Rectangle 67"/>
          <p:cNvSpPr/>
          <p:nvPr/>
        </p:nvSpPr>
        <p:spPr>
          <a:xfrm>
            <a:off x="6400800" y="3429000"/>
            <a:ext cx="3127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F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2" name="Rectangle 68"/>
          <p:cNvSpPr/>
          <p:nvPr/>
        </p:nvSpPr>
        <p:spPr>
          <a:xfrm>
            <a:off x="1828800" y="4572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D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3" name="Rectangle 69"/>
          <p:cNvSpPr/>
          <p:nvPr/>
        </p:nvSpPr>
        <p:spPr>
          <a:xfrm>
            <a:off x="2438400" y="4572000"/>
            <a:ext cx="3127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F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4" name="Rectangle 70"/>
          <p:cNvSpPr/>
          <p:nvPr/>
        </p:nvSpPr>
        <p:spPr>
          <a:xfrm>
            <a:off x="3124200" y="4572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B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5" name="Rectangle 71"/>
          <p:cNvSpPr/>
          <p:nvPr/>
        </p:nvSpPr>
        <p:spPr>
          <a:xfrm>
            <a:off x="3733800" y="4572000"/>
            <a:ext cx="3127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F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6" name="Rectangle 72"/>
          <p:cNvSpPr/>
          <p:nvPr/>
        </p:nvSpPr>
        <p:spPr>
          <a:xfrm>
            <a:off x="4343400" y="4572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C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7" name="Rectangle 73"/>
          <p:cNvSpPr/>
          <p:nvPr/>
        </p:nvSpPr>
        <p:spPr>
          <a:xfrm>
            <a:off x="4953000" y="4572000"/>
            <a:ext cx="3302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E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8" name="Rectangle 74"/>
          <p:cNvSpPr/>
          <p:nvPr/>
        </p:nvSpPr>
        <p:spPr>
          <a:xfrm>
            <a:off x="5562600" y="4572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A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299" name="Rectangle 75"/>
          <p:cNvSpPr/>
          <p:nvPr/>
        </p:nvSpPr>
        <p:spPr>
          <a:xfrm>
            <a:off x="6172200" y="45720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C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300" name="Rectangle 76"/>
          <p:cNvSpPr/>
          <p:nvPr/>
        </p:nvSpPr>
        <p:spPr>
          <a:xfrm>
            <a:off x="6781800" y="4572000"/>
            <a:ext cx="3635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G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301" name="Rectangle 77"/>
          <p:cNvSpPr/>
          <p:nvPr/>
        </p:nvSpPr>
        <p:spPr>
          <a:xfrm>
            <a:off x="2438400" y="5486400"/>
            <a:ext cx="3635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G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302" name="Rectangle 78"/>
          <p:cNvSpPr/>
          <p:nvPr/>
        </p:nvSpPr>
        <p:spPr>
          <a:xfrm>
            <a:off x="3124200" y="5486400"/>
            <a:ext cx="347663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C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303" name="Rectangle 79"/>
          <p:cNvSpPr/>
          <p:nvPr/>
        </p:nvSpPr>
        <p:spPr>
          <a:xfrm>
            <a:off x="3733800" y="5486400"/>
            <a:ext cx="3635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G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304" name="Rectangle 80"/>
          <p:cNvSpPr/>
          <p:nvPr/>
        </p:nvSpPr>
        <p:spPr>
          <a:xfrm>
            <a:off x="4953000" y="5486400"/>
            <a:ext cx="3127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F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305" name="Rectangle 81"/>
          <p:cNvSpPr/>
          <p:nvPr/>
        </p:nvSpPr>
        <p:spPr>
          <a:xfrm>
            <a:off x="18288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14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06" name="Rectangle 82"/>
          <p:cNvSpPr/>
          <p:nvPr/>
        </p:nvSpPr>
        <p:spPr>
          <a:xfrm>
            <a:off x="2362200" y="58674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19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07" name="Rectangle 83"/>
          <p:cNvSpPr/>
          <p:nvPr/>
        </p:nvSpPr>
        <p:spPr>
          <a:xfrm>
            <a:off x="3124200" y="58674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19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08" name="Rectangle 84"/>
          <p:cNvSpPr/>
          <p:nvPr/>
        </p:nvSpPr>
        <p:spPr>
          <a:xfrm>
            <a:off x="3733800" y="58674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17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09" name="Rectangle 85"/>
          <p:cNvSpPr/>
          <p:nvPr/>
        </p:nvSpPr>
        <p:spPr>
          <a:xfrm>
            <a:off x="42672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17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10" name="Rectangle 86"/>
          <p:cNvSpPr/>
          <p:nvPr/>
        </p:nvSpPr>
        <p:spPr>
          <a:xfrm>
            <a:off x="55626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15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11" name="Rectangle 87"/>
          <p:cNvSpPr/>
          <p:nvPr/>
        </p:nvSpPr>
        <p:spPr>
          <a:xfrm>
            <a:off x="61722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15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12" name="Rectangle 88"/>
          <p:cNvSpPr/>
          <p:nvPr/>
        </p:nvSpPr>
        <p:spPr>
          <a:xfrm>
            <a:off x="6781800" y="4953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13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13" name="Oval 89"/>
          <p:cNvSpPr/>
          <p:nvPr/>
        </p:nvSpPr>
        <p:spPr>
          <a:xfrm>
            <a:off x="4946650" y="5975350"/>
            <a:ext cx="368300" cy="368300"/>
          </a:xfrm>
          <a:prstGeom prst="ellipse">
            <a:avLst/>
          </a:prstGeom>
          <a:noFill/>
          <a:ln w="127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2314" name="Rectangle 90"/>
          <p:cNvSpPr/>
          <p:nvPr/>
        </p:nvSpPr>
        <p:spPr>
          <a:xfrm>
            <a:off x="4953000" y="6019800"/>
            <a:ext cx="363538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s-MX" altLang="he-IL" b="1" dirty="0">
                <a:latin typeface="Times New Roman" panose="02020603050405020304" pitchFamily="18" charset="0"/>
              </a:rPr>
              <a:t>G</a:t>
            </a:r>
            <a:endParaRPr lang="es-MX" altLang="he-IL" b="1" dirty="0">
              <a:latin typeface="Times New Roman" panose="02020603050405020304" pitchFamily="18" charset="0"/>
            </a:endParaRPr>
          </a:p>
        </p:txBody>
      </p:sp>
      <p:sp>
        <p:nvSpPr>
          <p:cNvPr id="52315" name="Rectangle 91"/>
          <p:cNvSpPr/>
          <p:nvPr/>
        </p:nvSpPr>
        <p:spPr>
          <a:xfrm>
            <a:off x="5334000" y="60198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25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16" name="Rectangle 92"/>
          <p:cNvSpPr/>
          <p:nvPr/>
        </p:nvSpPr>
        <p:spPr>
          <a:xfrm>
            <a:off x="1752600" y="3810000"/>
            <a:ext cx="43180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63500" tIns="25400" rIns="63500" bIns="25400">
            <a:spAutoFit/>
          </a:bodyPr>
          <a:p>
            <a:pPr eaLnBrk="0" hangingPunct="0">
              <a:lnSpc>
                <a:spcPct val="85000"/>
              </a:lnSpc>
            </a:pPr>
            <a:r>
              <a:rPr lang="en-US" altLang="es-MX" b="1">
                <a:latin typeface="Times New Roman" panose="02020603050405020304" pitchFamily="18" charset="0"/>
              </a:rPr>
              <a:t>11</a:t>
            </a:r>
            <a:endParaRPr lang="en-US" altLang="es-MX" b="1">
              <a:latin typeface="Times New Roman" panose="02020603050405020304" pitchFamily="18" charset="0"/>
            </a:endParaRPr>
          </a:p>
        </p:txBody>
      </p:sp>
      <p:sp>
        <p:nvSpPr>
          <p:cNvPr id="52317" name="Oval 93"/>
          <p:cNvSpPr/>
          <p:nvPr/>
        </p:nvSpPr>
        <p:spPr>
          <a:xfrm>
            <a:off x="4519613" y="3352800"/>
            <a:ext cx="379412" cy="379413"/>
          </a:xfrm>
          <a:prstGeom prst="ellipse">
            <a:avLst/>
          </a:prstGeom>
          <a:noFill/>
          <a:ln w="1270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159838" name="Line 94"/>
          <p:cNvSpPr/>
          <p:nvPr/>
        </p:nvSpPr>
        <p:spPr>
          <a:xfrm flipH="1">
            <a:off x="3124200" y="1143000"/>
            <a:ext cx="912813" cy="3794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39" name="Line 95"/>
          <p:cNvSpPr/>
          <p:nvPr/>
        </p:nvSpPr>
        <p:spPr>
          <a:xfrm>
            <a:off x="3200400" y="1827213"/>
            <a:ext cx="19796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0" name="Line 96"/>
          <p:cNvSpPr/>
          <p:nvPr/>
        </p:nvSpPr>
        <p:spPr>
          <a:xfrm>
            <a:off x="5791200" y="1752600"/>
            <a:ext cx="531813" cy="1508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1" name="Line 97"/>
          <p:cNvSpPr/>
          <p:nvPr/>
        </p:nvSpPr>
        <p:spPr>
          <a:xfrm flipH="1">
            <a:off x="1828800" y="2132013"/>
            <a:ext cx="46466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2" name="Line 98"/>
          <p:cNvSpPr/>
          <p:nvPr/>
        </p:nvSpPr>
        <p:spPr>
          <a:xfrm>
            <a:off x="1676400" y="2209800"/>
            <a:ext cx="303213" cy="227013"/>
          </a:xfrm>
          <a:prstGeom prst="line">
            <a:avLst/>
          </a:prstGeom>
          <a:ln w="50800" cap="flat" cmpd="sng">
            <a:solidFill>
              <a:schemeClr val="tx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3" name="Line 99"/>
          <p:cNvSpPr/>
          <p:nvPr/>
        </p:nvSpPr>
        <p:spPr>
          <a:xfrm>
            <a:off x="2514600" y="2665413"/>
            <a:ext cx="6080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4" name="Line 100"/>
          <p:cNvSpPr/>
          <p:nvPr/>
        </p:nvSpPr>
        <p:spPr>
          <a:xfrm>
            <a:off x="3657600" y="2589213"/>
            <a:ext cx="7604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5" name="Line 101"/>
          <p:cNvSpPr/>
          <p:nvPr/>
        </p:nvSpPr>
        <p:spPr>
          <a:xfrm>
            <a:off x="4953000" y="2665413"/>
            <a:ext cx="10652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6" name="Line 102"/>
          <p:cNvSpPr/>
          <p:nvPr/>
        </p:nvSpPr>
        <p:spPr>
          <a:xfrm>
            <a:off x="6553200" y="2743200"/>
            <a:ext cx="379413" cy="2270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7" name="Line 103"/>
          <p:cNvSpPr/>
          <p:nvPr/>
        </p:nvSpPr>
        <p:spPr>
          <a:xfrm flipH="1">
            <a:off x="1600200" y="3122613"/>
            <a:ext cx="53324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8" name="Line 104"/>
          <p:cNvSpPr/>
          <p:nvPr/>
        </p:nvSpPr>
        <p:spPr>
          <a:xfrm>
            <a:off x="1600200" y="3200400"/>
            <a:ext cx="150813" cy="2270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49" name="Line 105"/>
          <p:cNvSpPr/>
          <p:nvPr/>
        </p:nvSpPr>
        <p:spPr>
          <a:xfrm>
            <a:off x="2209800" y="3579813"/>
            <a:ext cx="2270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50" name="Line 106"/>
          <p:cNvSpPr/>
          <p:nvPr/>
        </p:nvSpPr>
        <p:spPr>
          <a:xfrm>
            <a:off x="2971800" y="3579813"/>
            <a:ext cx="6080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51" name="Line 107"/>
          <p:cNvSpPr/>
          <p:nvPr/>
        </p:nvSpPr>
        <p:spPr>
          <a:xfrm>
            <a:off x="4114800" y="3579813"/>
            <a:ext cx="3794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52" name="Line 108"/>
          <p:cNvSpPr/>
          <p:nvPr/>
        </p:nvSpPr>
        <p:spPr>
          <a:xfrm>
            <a:off x="4953000" y="3579813"/>
            <a:ext cx="3794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53" name="Line 109"/>
          <p:cNvSpPr/>
          <p:nvPr/>
        </p:nvSpPr>
        <p:spPr>
          <a:xfrm>
            <a:off x="5867400" y="3579813"/>
            <a:ext cx="4556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54" name="Line 110"/>
          <p:cNvSpPr/>
          <p:nvPr/>
        </p:nvSpPr>
        <p:spPr>
          <a:xfrm>
            <a:off x="6781800" y="3733800"/>
            <a:ext cx="227013" cy="227013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55" name="Line 111"/>
          <p:cNvSpPr/>
          <p:nvPr/>
        </p:nvSpPr>
        <p:spPr>
          <a:xfrm flipH="1">
            <a:off x="1600200" y="4113213"/>
            <a:ext cx="54086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56" name="Line 112"/>
          <p:cNvSpPr/>
          <p:nvPr/>
        </p:nvSpPr>
        <p:spPr>
          <a:xfrm>
            <a:off x="1600200" y="4191000"/>
            <a:ext cx="150813" cy="379413"/>
          </a:xfrm>
          <a:prstGeom prst="line">
            <a:avLst/>
          </a:prstGeom>
          <a:ln w="50800" cap="flat" cmpd="sng">
            <a:solidFill>
              <a:schemeClr val="tx1"/>
            </a:solidFill>
            <a:prstDash val="sysDot"/>
            <a:headEnd type="none" w="sm" len="sm"/>
            <a:tailEnd type="stealth" w="med" len="lg"/>
          </a:ln>
        </p:spPr>
      </p:sp>
      <p:sp>
        <p:nvSpPr>
          <p:cNvPr id="159857" name="Line 113"/>
          <p:cNvSpPr/>
          <p:nvPr/>
        </p:nvSpPr>
        <p:spPr>
          <a:xfrm>
            <a:off x="1752600" y="4722813"/>
            <a:ext cx="4875213" cy="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ysDot"/>
            <a:headEnd type="none" w="sm" len="sm"/>
            <a:tailEnd type="stealth" w="med" len="lg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9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9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9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9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9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9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9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9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9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9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59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59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9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9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59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59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9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59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59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5106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Breadth-First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3251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t>  </a:t>
            </a:r>
            <a:r>
              <a:rPr sz="2800">
                <a:solidFill>
                  <a:srgbClr val="0C0C12"/>
                </a:solidFill>
              </a:rPr>
              <a:t>New nodes are inserted at the end of FRINGE</a:t>
            </a:r>
            <a:endParaRPr sz="2800">
              <a:solidFill>
                <a:srgbClr val="0C0C12"/>
              </a:solidFill>
            </a:endParaRPr>
          </a:p>
        </p:txBody>
      </p:sp>
      <p:grpSp>
        <p:nvGrpSpPr>
          <p:cNvPr id="53252" name="Group 4"/>
          <p:cNvGrpSpPr/>
          <p:nvPr/>
        </p:nvGrpSpPr>
        <p:grpSpPr>
          <a:xfrm>
            <a:off x="1219200" y="2743200"/>
            <a:ext cx="2819400" cy="2209800"/>
            <a:chOff x="768" y="1728"/>
            <a:chExt cx="1776" cy="1392"/>
          </a:xfrm>
        </p:grpSpPr>
        <p:grpSp>
          <p:nvGrpSpPr>
            <p:cNvPr id="53255" name="Group 5"/>
            <p:cNvGrpSpPr/>
            <p:nvPr/>
          </p:nvGrpSpPr>
          <p:grpSpPr>
            <a:xfrm>
              <a:off x="960" y="1824"/>
              <a:ext cx="1584" cy="1296"/>
              <a:chOff x="960" y="1824"/>
              <a:chExt cx="1584" cy="1296"/>
            </a:xfrm>
          </p:grpSpPr>
          <p:grpSp>
            <p:nvGrpSpPr>
              <p:cNvPr id="53263" name="Group 6"/>
              <p:cNvGrpSpPr/>
              <p:nvPr/>
            </p:nvGrpSpPr>
            <p:grpSpPr>
              <a:xfrm>
                <a:off x="960" y="1824"/>
                <a:ext cx="1584" cy="1296"/>
                <a:chOff x="1872" y="1872"/>
                <a:chExt cx="1584" cy="1296"/>
              </a:xfrm>
            </p:grpSpPr>
            <p:grpSp>
              <p:nvGrpSpPr>
                <p:cNvPr id="53265" name="Group 7"/>
                <p:cNvGrpSpPr/>
                <p:nvPr/>
              </p:nvGrpSpPr>
              <p:grpSpPr>
                <a:xfrm>
                  <a:off x="1872" y="1872"/>
                  <a:ext cx="1584" cy="1296"/>
                  <a:chOff x="1872" y="1872"/>
                  <a:chExt cx="1584" cy="1296"/>
                </a:xfrm>
              </p:grpSpPr>
              <p:sp>
                <p:nvSpPr>
                  <p:cNvPr id="53267" name="Oval 8"/>
                  <p:cNvSpPr/>
                  <p:nvPr/>
                </p:nvSpPr>
                <p:spPr>
                  <a:xfrm>
                    <a:off x="2592" y="1872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68" name="Oval 9"/>
                  <p:cNvSpPr/>
                  <p:nvPr/>
                </p:nvSpPr>
                <p:spPr>
                  <a:xfrm>
                    <a:off x="2160" y="2400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69" name="Oval 10"/>
                  <p:cNvSpPr/>
                  <p:nvPr/>
                </p:nvSpPr>
                <p:spPr>
                  <a:xfrm>
                    <a:off x="3024" y="2400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0" name="Oval 11"/>
                  <p:cNvSpPr/>
                  <p:nvPr/>
                </p:nvSpPr>
                <p:spPr>
                  <a:xfrm>
                    <a:off x="1872" y="3024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1" name="Oval 12"/>
                  <p:cNvSpPr/>
                  <p:nvPr/>
                </p:nvSpPr>
                <p:spPr>
                  <a:xfrm>
                    <a:off x="2400" y="3024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2" name="Oval 13"/>
                  <p:cNvSpPr/>
                  <p:nvPr/>
                </p:nvSpPr>
                <p:spPr>
                  <a:xfrm>
                    <a:off x="2784" y="3024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3" name="Oval 14"/>
                  <p:cNvSpPr/>
                  <p:nvPr/>
                </p:nvSpPr>
                <p:spPr>
                  <a:xfrm>
                    <a:off x="3312" y="3024"/>
                    <a:ext cx="144" cy="14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3274" name="Line 15"/>
                  <p:cNvSpPr/>
                  <p:nvPr/>
                </p:nvSpPr>
                <p:spPr>
                  <a:xfrm flipH="1">
                    <a:off x="2282" y="2000"/>
                    <a:ext cx="321" cy="411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5" name="Line 16"/>
                  <p:cNvSpPr/>
                  <p:nvPr/>
                </p:nvSpPr>
                <p:spPr>
                  <a:xfrm flipH="1">
                    <a:off x="1969" y="2534"/>
                    <a:ext cx="214" cy="494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6" name="Line 17"/>
                  <p:cNvSpPr/>
                  <p:nvPr/>
                </p:nvSpPr>
                <p:spPr>
                  <a:xfrm>
                    <a:off x="2726" y="2000"/>
                    <a:ext cx="321" cy="427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7" name="Line 18"/>
                  <p:cNvSpPr/>
                  <p:nvPr/>
                </p:nvSpPr>
                <p:spPr>
                  <a:xfrm flipH="1">
                    <a:off x="2866" y="2526"/>
                    <a:ext cx="198" cy="502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8" name="Line 19"/>
                  <p:cNvSpPr/>
                  <p:nvPr/>
                </p:nvSpPr>
                <p:spPr>
                  <a:xfrm>
                    <a:off x="2274" y="2534"/>
                    <a:ext cx="181" cy="494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53279" name="Line 20"/>
                  <p:cNvSpPr/>
                  <p:nvPr/>
                </p:nvSpPr>
                <p:spPr>
                  <a:xfrm>
                    <a:off x="3146" y="2526"/>
                    <a:ext cx="214" cy="502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</p:grpSp>
            <p:sp>
              <p:nvSpPr>
                <p:cNvPr id="53266" name="Oval 21"/>
                <p:cNvSpPr/>
                <p:nvPr/>
              </p:nvSpPr>
              <p:spPr>
                <a:xfrm>
                  <a:off x="2592" y="1872"/>
                  <a:ext cx="144" cy="144"/>
                </a:xfrm>
                <a:prstGeom prst="ellipse">
                  <a:avLst/>
                </a:prstGeom>
                <a:solidFill>
                  <a:srgbClr val="FF3300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3264" name="Oval 22"/>
              <p:cNvSpPr/>
              <p:nvPr/>
            </p:nvSpPr>
            <p:spPr>
              <a:xfrm>
                <a:off x="2400" y="2976"/>
                <a:ext cx="144" cy="144"/>
              </a:xfrm>
              <a:prstGeom prst="ellipse">
                <a:avLst/>
              </a:prstGeom>
              <a:solidFill>
                <a:srgbClr val="33CC33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3256" name="Text Box 23"/>
            <p:cNvSpPr txBox="1"/>
            <p:nvPr/>
          </p:nvSpPr>
          <p:spPr>
            <a:xfrm>
              <a:off x="1056" y="2256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2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57" name="Text Box 24"/>
            <p:cNvSpPr txBox="1"/>
            <p:nvPr/>
          </p:nvSpPr>
          <p:spPr>
            <a:xfrm>
              <a:off x="1872" y="2256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3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58" name="Text Box 25"/>
            <p:cNvSpPr txBox="1"/>
            <p:nvPr/>
          </p:nvSpPr>
          <p:spPr>
            <a:xfrm>
              <a:off x="768" y="2832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4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59" name="Text Box 26"/>
            <p:cNvSpPr txBox="1"/>
            <p:nvPr/>
          </p:nvSpPr>
          <p:spPr>
            <a:xfrm>
              <a:off x="1296" y="2832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5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60" name="Text Box 27"/>
            <p:cNvSpPr txBox="1"/>
            <p:nvPr/>
          </p:nvSpPr>
          <p:spPr>
            <a:xfrm>
              <a:off x="1488" y="1728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1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61" name="Text Box 28"/>
            <p:cNvSpPr txBox="1"/>
            <p:nvPr/>
          </p:nvSpPr>
          <p:spPr>
            <a:xfrm>
              <a:off x="1711" y="2832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6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3262" name="Text Box 29"/>
            <p:cNvSpPr txBox="1"/>
            <p:nvPr/>
          </p:nvSpPr>
          <p:spPr>
            <a:xfrm>
              <a:off x="2208" y="2832"/>
              <a:ext cx="22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r>
                <a:rPr>
                  <a:solidFill>
                    <a:schemeClr val="tx1"/>
                  </a:solidFill>
                  <a:latin typeface="Tahoma" panose="020B0604030504040204" pitchFamily="34" charset="0"/>
                </a:rPr>
                <a:t>7</a:t>
              </a:r>
              <a:endParaRPr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75134" name="Text Box 30"/>
          <p:cNvSpPr txBox="1"/>
          <p:nvPr/>
        </p:nvSpPr>
        <p:spPr>
          <a:xfrm>
            <a:off x="4556125" y="3538538"/>
            <a:ext cx="20383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FRINGE = (1)</a:t>
            </a:r>
            <a:endParaRPr>
              <a:solidFill>
                <a:srgbClr val="0C0C12"/>
              </a:solidFill>
              <a:latin typeface="Tahoma" panose="020B0604030504040204" pitchFamily="34" charset="0"/>
            </a:endParaRPr>
          </a:p>
        </p:txBody>
      </p:sp>
      <p:sp>
        <p:nvSpPr>
          <p:cNvPr id="175135" name="AutoShape 31"/>
          <p:cNvSpPr/>
          <p:nvPr/>
        </p:nvSpPr>
        <p:spPr>
          <a:xfrm>
            <a:off x="2133600" y="2895600"/>
            <a:ext cx="228600" cy="15240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34" grpId="0"/>
      <p:bldP spid="17513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7154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Breadth-First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t>  </a:t>
            </a:r>
            <a:r>
              <a:rPr sz="2800">
                <a:solidFill>
                  <a:srgbClr val="0C0C12"/>
                </a:solidFill>
              </a:rPr>
              <a:t>New nodes are inserted at the end of FRINGE</a:t>
            </a:r>
            <a:endParaRPr sz="2800">
              <a:solidFill>
                <a:srgbClr val="0C0C12"/>
              </a:solidFill>
            </a:endParaRPr>
          </a:p>
        </p:txBody>
      </p:sp>
      <p:sp>
        <p:nvSpPr>
          <p:cNvPr id="54276" name="Text Box 4"/>
          <p:cNvSpPr txBox="1"/>
          <p:nvPr/>
        </p:nvSpPr>
        <p:spPr>
          <a:xfrm>
            <a:off x="4556125" y="3538538"/>
            <a:ext cx="23923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FRINGE</a:t>
            </a:r>
            <a:r>
              <a:rPr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= (2, 3)</a:t>
            </a:r>
            <a:endParaRPr>
              <a:solidFill>
                <a:srgbClr val="0C0C12"/>
              </a:solidFill>
              <a:latin typeface="Tahoma" panose="020B0604030504040204" pitchFamily="34" charset="0"/>
            </a:endParaRPr>
          </a:p>
        </p:txBody>
      </p:sp>
      <p:sp>
        <p:nvSpPr>
          <p:cNvPr id="177157" name="AutoShape 5"/>
          <p:cNvSpPr/>
          <p:nvPr/>
        </p:nvSpPr>
        <p:spPr>
          <a:xfrm>
            <a:off x="1371600" y="3733800"/>
            <a:ext cx="228600" cy="15240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grpSp>
        <p:nvGrpSpPr>
          <p:cNvPr id="54278" name="Group 6"/>
          <p:cNvGrpSpPr/>
          <p:nvPr/>
        </p:nvGrpSpPr>
        <p:grpSpPr>
          <a:xfrm>
            <a:off x="1219200" y="2743200"/>
            <a:ext cx="2819400" cy="2209800"/>
            <a:chOff x="768" y="1728"/>
            <a:chExt cx="1776" cy="1392"/>
          </a:xfrm>
        </p:grpSpPr>
        <p:grpSp>
          <p:nvGrpSpPr>
            <p:cNvPr id="54279" name="Group 7"/>
            <p:cNvGrpSpPr/>
            <p:nvPr/>
          </p:nvGrpSpPr>
          <p:grpSpPr>
            <a:xfrm>
              <a:off x="768" y="1728"/>
              <a:ext cx="1776" cy="1392"/>
              <a:chOff x="768" y="1728"/>
              <a:chExt cx="1776" cy="1392"/>
            </a:xfrm>
          </p:grpSpPr>
          <p:grpSp>
            <p:nvGrpSpPr>
              <p:cNvPr id="54283" name="Group 8"/>
              <p:cNvGrpSpPr/>
              <p:nvPr/>
            </p:nvGrpSpPr>
            <p:grpSpPr>
              <a:xfrm>
                <a:off x="960" y="1824"/>
                <a:ext cx="1584" cy="1296"/>
                <a:chOff x="960" y="1824"/>
                <a:chExt cx="1584" cy="1296"/>
              </a:xfrm>
            </p:grpSpPr>
            <p:grpSp>
              <p:nvGrpSpPr>
                <p:cNvPr id="54291" name="Group 9"/>
                <p:cNvGrpSpPr/>
                <p:nvPr/>
              </p:nvGrpSpPr>
              <p:grpSpPr>
                <a:xfrm>
                  <a:off x="960" y="1824"/>
                  <a:ext cx="1584" cy="1296"/>
                  <a:chOff x="1872" y="1872"/>
                  <a:chExt cx="1584" cy="1296"/>
                </a:xfrm>
              </p:grpSpPr>
              <p:grpSp>
                <p:nvGrpSpPr>
                  <p:cNvPr id="54293" name="Group 10"/>
                  <p:cNvGrpSpPr/>
                  <p:nvPr/>
                </p:nvGrpSpPr>
                <p:grpSpPr>
                  <a:xfrm>
                    <a:off x="1872" y="1872"/>
                    <a:ext cx="1584" cy="1296"/>
                    <a:chOff x="1872" y="1872"/>
                    <a:chExt cx="1584" cy="1296"/>
                  </a:xfrm>
                </p:grpSpPr>
                <p:sp>
                  <p:nvSpPr>
                    <p:cNvPr id="54295" name="Oval 11"/>
                    <p:cNvSpPr/>
                    <p:nvPr/>
                  </p:nvSpPr>
                  <p:spPr>
                    <a:xfrm>
                      <a:off x="2592" y="1872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296" name="Oval 12"/>
                    <p:cNvSpPr/>
                    <p:nvPr/>
                  </p:nvSpPr>
                  <p:spPr>
                    <a:xfrm>
                      <a:off x="2160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297" name="Oval 13"/>
                    <p:cNvSpPr/>
                    <p:nvPr/>
                  </p:nvSpPr>
                  <p:spPr>
                    <a:xfrm>
                      <a:off x="3024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298" name="Oval 14"/>
                    <p:cNvSpPr/>
                    <p:nvPr/>
                  </p:nvSpPr>
                  <p:spPr>
                    <a:xfrm>
                      <a:off x="187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299" name="Oval 15"/>
                    <p:cNvSpPr/>
                    <p:nvPr/>
                  </p:nvSpPr>
                  <p:spPr>
                    <a:xfrm>
                      <a:off x="2400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300" name="Oval 16"/>
                    <p:cNvSpPr/>
                    <p:nvPr/>
                  </p:nvSpPr>
                  <p:spPr>
                    <a:xfrm>
                      <a:off x="2784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301" name="Oval 17"/>
                    <p:cNvSpPr/>
                    <p:nvPr/>
                  </p:nvSpPr>
                  <p:spPr>
                    <a:xfrm>
                      <a:off x="331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4302" name="Line 18"/>
                    <p:cNvSpPr/>
                    <p:nvPr/>
                  </p:nvSpPr>
                  <p:spPr>
                    <a:xfrm flipH="1">
                      <a:off x="2282" y="2000"/>
                      <a:ext cx="321" cy="411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3" name="Line 19"/>
                    <p:cNvSpPr/>
                    <p:nvPr/>
                  </p:nvSpPr>
                  <p:spPr>
                    <a:xfrm flipH="1">
                      <a:off x="1969" y="2534"/>
                      <a:ext cx="214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4" name="Line 20"/>
                    <p:cNvSpPr/>
                    <p:nvPr/>
                  </p:nvSpPr>
                  <p:spPr>
                    <a:xfrm>
                      <a:off x="2726" y="2000"/>
                      <a:ext cx="321" cy="427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5" name="Line 21"/>
                    <p:cNvSpPr/>
                    <p:nvPr/>
                  </p:nvSpPr>
                  <p:spPr>
                    <a:xfrm flipH="1">
                      <a:off x="2866" y="2526"/>
                      <a:ext cx="198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6" name="Line 22"/>
                    <p:cNvSpPr/>
                    <p:nvPr/>
                  </p:nvSpPr>
                  <p:spPr>
                    <a:xfrm>
                      <a:off x="2274" y="2534"/>
                      <a:ext cx="181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4307" name="Line 23"/>
                    <p:cNvSpPr/>
                    <p:nvPr/>
                  </p:nvSpPr>
                  <p:spPr>
                    <a:xfrm>
                      <a:off x="3146" y="2526"/>
                      <a:ext cx="214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</p:grpSp>
              <p:sp>
                <p:nvSpPr>
                  <p:cNvPr id="54294" name="Oval 24"/>
                  <p:cNvSpPr/>
                  <p:nvPr/>
                </p:nvSpPr>
                <p:spPr>
                  <a:xfrm>
                    <a:off x="2592" y="1872"/>
                    <a:ext cx="144" cy="144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4292" name="Oval 25"/>
                <p:cNvSpPr/>
                <p:nvPr/>
              </p:nvSpPr>
              <p:spPr>
                <a:xfrm>
                  <a:off x="2400" y="2976"/>
                  <a:ext cx="144" cy="144"/>
                </a:xfrm>
                <a:prstGeom prst="ellipse">
                  <a:avLst/>
                </a:prstGeom>
                <a:solidFill>
                  <a:srgbClr val="33CC33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4284" name="Text Box 26"/>
              <p:cNvSpPr txBox="1"/>
              <p:nvPr/>
            </p:nvSpPr>
            <p:spPr>
              <a:xfrm>
                <a:off x="1056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2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5" name="Text Box 27"/>
              <p:cNvSpPr txBox="1"/>
              <p:nvPr/>
            </p:nvSpPr>
            <p:spPr>
              <a:xfrm>
                <a:off x="1872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3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6" name="Text Box 28"/>
              <p:cNvSpPr txBox="1"/>
              <p:nvPr/>
            </p:nvSpPr>
            <p:spPr>
              <a:xfrm>
                <a:off x="76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4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7" name="Text Box 29"/>
              <p:cNvSpPr txBox="1"/>
              <p:nvPr/>
            </p:nvSpPr>
            <p:spPr>
              <a:xfrm>
                <a:off x="1296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5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8" name="Text Box 30"/>
              <p:cNvSpPr txBox="1"/>
              <p:nvPr/>
            </p:nvSpPr>
            <p:spPr>
              <a:xfrm>
                <a:off x="1488" y="1728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1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89" name="Text Box 31"/>
              <p:cNvSpPr txBox="1"/>
              <p:nvPr/>
            </p:nvSpPr>
            <p:spPr>
              <a:xfrm>
                <a:off x="1711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6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4290" name="Text Box 32"/>
              <p:cNvSpPr txBox="1"/>
              <p:nvPr/>
            </p:nvSpPr>
            <p:spPr>
              <a:xfrm>
                <a:off x="220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7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4280" name="Oval 33"/>
            <p:cNvSpPr/>
            <p:nvPr/>
          </p:nvSpPr>
          <p:spPr>
            <a:xfrm>
              <a:off x="1248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4281" name="Oval 34"/>
            <p:cNvSpPr/>
            <p:nvPr/>
          </p:nvSpPr>
          <p:spPr>
            <a:xfrm>
              <a:off x="1680" y="1824"/>
              <a:ext cx="144" cy="144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4282" name="Oval 35"/>
            <p:cNvSpPr/>
            <p:nvPr/>
          </p:nvSpPr>
          <p:spPr>
            <a:xfrm>
              <a:off x="2112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9202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Breadth-First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5299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t>  </a:t>
            </a:r>
            <a:r>
              <a:rPr sz="2800">
                <a:solidFill>
                  <a:srgbClr val="0C0C12"/>
                </a:solidFill>
              </a:rPr>
              <a:t>New nodes are inserted at the end of FRINGE</a:t>
            </a:r>
            <a:endParaRPr sz="2800">
              <a:solidFill>
                <a:srgbClr val="0C0C12"/>
              </a:solidFill>
            </a:endParaRPr>
          </a:p>
        </p:txBody>
      </p:sp>
      <p:sp>
        <p:nvSpPr>
          <p:cNvPr id="55300" name="Text Box 4"/>
          <p:cNvSpPr txBox="1"/>
          <p:nvPr/>
        </p:nvSpPr>
        <p:spPr>
          <a:xfrm>
            <a:off x="4556125" y="3538538"/>
            <a:ext cx="274637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FRINGE = (3, 4, 5)</a:t>
            </a:r>
            <a:endParaRPr>
              <a:solidFill>
                <a:srgbClr val="0C0C12"/>
              </a:solidFill>
              <a:latin typeface="Tahoma" panose="020B0604030504040204" pitchFamily="34" charset="0"/>
            </a:endParaRPr>
          </a:p>
        </p:txBody>
      </p:sp>
      <p:sp>
        <p:nvSpPr>
          <p:cNvPr id="179205" name="AutoShape 5"/>
          <p:cNvSpPr/>
          <p:nvPr/>
        </p:nvSpPr>
        <p:spPr>
          <a:xfrm>
            <a:off x="2743200" y="3733800"/>
            <a:ext cx="228600" cy="152400"/>
          </a:xfrm>
          <a:prstGeom prst="chevron">
            <a:avLst>
              <a:gd name="adj" fmla="val 37500"/>
            </a:avLst>
          </a:prstGeom>
          <a:solidFill>
            <a:srgbClr val="3366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grpSp>
        <p:nvGrpSpPr>
          <p:cNvPr id="55302" name="Group 6"/>
          <p:cNvGrpSpPr/>
          <p:nvPr/>
        </p:nvGrpSpPr>
        <p:grpSpPr>
          <a:xfrm>
            <a:off x="1219200" y="2743200"/>
            <a:ext cx="2819400" cy="2209800"/>
            <a:chOff x="768" y="1728"/>
            <a:chExt cx="1776" cy="1392"/>
          </a:xfrm>
        </p:grpSpPr>
        <p:grpSp>
          <p:nvGrpSpPr>
            <p:cNvPr id="55306" name="Group 7"/>
            <p:cNvGrpSpPr/>
            <p:nvPr/>
          </p:nvGrpSpPr>
          <p:grpSpPr>
            <a:xfrm>
              <a:off x="768" y="1728"/>
              <a:ext cx="1776" cy="1392"/>
              <a:chOff x="768" y="1728"/>
              <a:chExt cx="1776" cy="1392"/>
            </a:xfrm>
          </p:grpSpPr>
          <p:grpSp>
            <p:nvGrpSpPr>
              <p:cNvPr id="55310" name="Group 8"/>
              <p:cNvGrpSpPr/>
              <p:nvPr/>
            </p:nvGrpSpPr>
            <p:grpSpPr>
              <a:xfrm>
                <a:off x="960" y="1824"/>
                <a:ext cx="1584" cy="1296"/>
                <a:chOff x="960" y="1824"/>
                <a:chExt cx="1584" cy="1296"/>
              </a:xfrm>
            </p:grpSpPr>
            <p:grpSp>
              <p:nvGrpSpPr>
                <p:cNvPr id="55318" name="Group 9"/>
                <p:cNvGrpSpPr/>
                <p:nvPr/>
              </p:nvGrpSpPr>
              <p:grpSpPr>
                <a:xfrm>
                  <a:off x="960" y="1824"/>
                  <a:ext cx="1584" cy="1296"/>
                  <a:chOff x="1872" y="1872"/>
                  <a:chExt cx="1584" cy="1296"/>
                </a:xfrm>
              </p:grpSpPr>
              <p:grpSp>
                <p:nvGrpSpPr>
                  <p:cNvPr id="55320" name="Group 10"/>
                  <p:cNvGrpSpPr/>
                  <p:nvPr/>
                </p:nvGrpSpPr>
                <p:grpSpPr>
                  <a:xfrm>
                    <a:off x="1872" y="1872"/>
                    <a:ext cx="1584" cy="1296"/>
                    <a:chOff x="1872" y="1872"/>
                    <a:chExt cx="1584" cy="1296"/>
                  </a:xfrm>
                </p:grpSpPr>
                <p:sp>
                  <p:nvSpPr>
                    <p:cNvPr id="55322" name="Oval 11"/>
                    <p:cNvSpPr/>
                    <p:nvPr/>
                  </p:nvSpPr>
                  <p:spPr>
                    <a:xfrm>
                      <a:off x="2592" y="1872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3" name="Oval 12"/>
                    <p:cNvSpPr/>
                    <p:nvPr/>
                  </p:nvSpPr>
                  <p:spPr>
                    <a:xfrm>
                      <a:off x="2160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4" name="Oval 13"/>
                    <p:cNvSpPr/>
                    <p:nvPr/>
                  </p:nvSpPr>
                  <p:spPr>
                    <a:xfrm>
                      <a:off x="3024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5" name="Oval 14"/>
                    <p:cNvSpPr/>
                    <p:nvPr/>
                  </p:nvSpPr>
                  <p:spPr>
                    <a:xfrm>
                      <a:off x="187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6" name="Oval 15"/>
                    <p:cNvSpPr/>
                    <p:nvPr/>
                  </p:nvSpPr>
                  <p:spPr>
                    <a:xfrm>
                      <a:off x="2400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7" name="Oval 16"/>
                    <p:cNvSpPr/>
                    <p:nvPr/>
                  </p:nvSpPr>
                  <p:spPr>
                    <a:xfrm>
                      <a:off x="2784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8" name="Oval 17"/>
                    <p:cNvSpPr/>
                    <p:nvPr/>
                  </p:nvSpPr>
                  <p:spPr>
                    <a:xfrm>
                      <a:off x="331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5329" name="Line 18"/>
                    <p:cNvSpPr/>
                    <p:nvPr/>
                  </p:nvSpPr>
                  <p:spPr>
                    <a:xfrm flipH="1">
                      <a:off x="2282" y="2000"/>
                      <a:ext cx="321" cy="411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0" name="Line 19"/>
                    <p:cNvSpPr/>
                    <p:nvPr/>
                  </p:nvSpPr>
                  <p:spPr>
                    <a:xfrm flipH="1">
                      <a:off x="1969" y="2534"/>
                      <a:ext cx="214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1" name="Line 20"/>
                    <p:cNvSpPr/>
                    <p:nvPr/>
                  </p:nvSpPr>
                  <p:spPr>
                    <a:xfrm>
                      <a:off x="2726" y="2000"/>
                      <a:ext cx="321" cy="427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2" name="Line 21"/>
                    <p:cNvSpPr/>
                    <p:nvPr/>
                  </p:nvSpPr>
                  <p:spPr>
                    <a:xfrm flipH="1">
                      <a:off x="2866" y="2526"/>
                      <a:ext cx="198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3" name="Line 22"/>
                    <p:cNvSpPr/>
                    <p:nvPr/>
                  </p:nvSpPr>
                  <p:spPr>
                    <a:xfrm>
                      <a:off x="2274" y="2534"/>
                      <a:ext cx="181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5334" name="Line 23"/>
                    <p:cNvSpPr/>
                    <p:nvPr/>
                  </p:nvSpPr>
                  <p:spPr>
                    <a:xfrm>
                      <a:off x="3146" y="2526"/>
                      <a:ext cx="214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</p:grpSp>
              <p:sp>
                <p:nvSpPr>
                  <p:cNvPr id="55321" name="Oval 24"/>
                  <p:cNvSpPr/>
                  <p:nvPr/>
                </p:nvSpPr>
                <p:spPr>
                  <a:xfrm>
                    <a:off x="2592" y="1872"/>
                    <a:ext cx="144" cy="144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5319" name="Oval 25"/>
                <p:cNvSpPr/>
                <p:nvPr/>
              </p:nvSpPr>
              <p:spPr>
                <a:xfrm>
                  <a:off x="2400" y="2976"/>
                  <a:ext cx="144" cy="144"/>
                </a:xfrm>
                <a:prstGeom prst="ellipse">
                  <a:avLst/>
                </a:prstGeom>
                <a:solidFill>
                  <a:srgbClr val="33CC33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5311" name="Text Box 26"/>
              <p:cNvSpPr txBox="1"/>
              <p:nvPr/>
            </p:nvSpPr>
            <p:spPr>
              <a:xfrm>
                <a:off x="1056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2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2" name="Text Box 27"/>
              <p:cNvSpPr txBox="1"/>
              <p:nvPr/>
            </p:nvSpPr>
            <p:spPr>
              <a:xfrm>
                <a:off x="1872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3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3" name="Text Box 28"/>
              <p:cNvSpPr txBox="1"/>
              <p:nvPr/>
            </p:nvSpPr>
            <p:spPr>
              <a:xfrm>
                <a:off x="76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4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4" name="Text Box 29"/>
              <p:cNvSpPr txBox="1"/>
              <p:nvPr/>
            </p:nvSpPr>
            <p:spPr>
              <a:xfrm>
                <a:off x="1296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5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5" name="Text Box 30"/>
              <p:cNvSpPr txBox="1"/>
              <p:nvPr/>
            </p:nvSpPr>
            <p:spPr>
              <a:xfrm>
                <a:off x="1488" y="1728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1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6" name="Text Box 31"/>
              <p:cNvSpPr txBox="1"/>
              <p:nvPr/>
            </p:nvSpPr>
            <p:spPr>
              <a:xfrm>
                <a:off x="1711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6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5317" name="Text Box 32"/>
              <p:cNvSpPr txBox="1"/>
              <p:nvPr/>
            </p:nvSpPr>
            <p:spPr>
              <a:xfrm>
                <a:off x="220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7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5307" name="Oval 33"/>
            <p:cNvSpPr/>
            <p:nvPr/>
          </p:nvSpPr>
          <p:spPr>
            <a:xfrm>
              <a:off x="1248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5308" name="Oval 34"/>
            <p:cNvSpPr/>
            <p:nvPr/>
          </p:nvSpPr>
          <p:spPr>
            <a:xfrm>
              <a:off x="1680" y="1824"/>
              <a:ext cx="144" cy="144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5309" name="Oval 35"/>
            <p:cNvSpPr/>
            <p:nvPr/>
          </p:nvSpPr>
          <p:spPr>
            <a:xfrm>
              <a:off x="2112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5303" name="Oval 36"/>
          <p:cNvSpPr/>
          <p:nvPr/>
        </p:nvSpPr>
        <p:spPr>
          <a:xfrm>
            <a:off x="15240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5304" name="Oval 37"/>
          <p:cNvSpPr/>
          <p:nvPr/>
        </p:nvSpPr>
        <p:spPr>
          <a:xfrm>
            <a:off x="2362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5305" name="Oval 38"/>
          <p:cNvSpPr/>
          <p:nvPr/>
        </p:nvSpPr>
        <p:spPr>
          <a:xfrm>
            <a:off x="1981200" y="3733800"/>
            <a:ext cx="228600" cy="2286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1250" name="Rectangle 2"/>
          <p:cNvSpPr>
            <a:spLocks noGrp="1" noChangeArrowheads="1"/>
          </p:cNvSpPr>
          <p:nvPr>
            <p:ph type="title" hasCustomPrompt="1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sz="4000" b="1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Breadth-First Strategy</a:t>
            </a:r>
            <a:endParaRPr kumimoji="1" lang="en-US" sz="4000" b="1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6323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buNone/>
            </a:pPr>
            <a:r>
              <a:t>  </a:t>
            </a:r>
            <a:r>
              <a:rPr sz="2800">
                <a:solidFill>
                  <a:srgbClr val="0C0C12"/>
                </a:solidFill>
              </a:rPr>
              <a:t>New nodes are inserted at the end of FRINGE</a:t>
            </a:r>
            <a:endParaRPr sz="2800">
              <a:solidFill>
                <a:srgbClr val="0C0C12"/>
              </a:solidFill>
            </a:endParaRPr>
          </a:p>
        </p:txBody>
      </p:sp>
      <p:sp>
        <p:nvSpPr>
          <p:cNvPr id="56324" name="Text Box 4"/>
          <p:cNvSpPr txBox="1"/>
          <p:nvPr/>
        </p:nvSpPr>
        <p:spPr>
          <a:xfrm>
            <a:off x="4556125" y="3538538"/>
            <a:ext cx="31003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r>
              <a:rPr>
                <a:solidFill>
                  <a:srgbClr val="0C0C12"/>
                </a:solidFill>
                <a:latin typeface="Tahoma" panose="020B0604030504040204" pitchFamily="34" charset="0"/>
              </a:rPr>
              <a:t>FRINGE = (4, 5, 6, 7)</a:t>
            </a:r>
            <a:endParaRPr>
              <a:solidFill>
                <a:srgbClr val="0C0C12"/>
              </a:solidFill>
              <a:latin typeface="Tahoma" panose="020B0604030504040204" pitchFamily="34" charset="0"/>
            </a:endParaRPr>
          </a:p>
        </p:txBody>
      </p:sp>
      <p:grpSp>
        <p:nvGrpSpPr>
          <p:cNvPr id="56325" name="Group 5"/>
          <p:cNvGrpSpPr/>
          <p:nvPr/>
        </p:nvGrpSpPr>
        <p:grpSpPr>
          <a:xfrm>
            <a:off x="1219200" y="2743200"/>
            <a:ext cx="2819400" cy="2209800"/>
            <a:chOff x="768" y="1728"/>
            <a:chExt cx="1776" cy="1392"/>
          </a:xfrm>
        </p:grpSpPr>
        <p:grpSp>
          <p:nvGrpSpPr>
            <p:cNvPr id="56332" name="Group 6"/>
            <p:cNvGrpSpPr/>
            <p:nvPr/>
          </p:nvGrpSpPr>
          <p:grpSpPr>
            <a:xfrm>
              <a:off x="768" y="1728"/>
              <a:ext cx="1776" cy="1392"/>
              <a:chOff x="768" y="1728"/>
              <a:chExt cx="1776" cy="1392"/>
            </a:xfrm>
          </p:grpSpPr>
          <p:grpSp>
            <p:nvGrpSpPr>
              <p:cNvPr id="56336" name="Group 7"/>
              <p:cNvGrpSpPr/>
              <p:nvPr/>
            </p:nvGrpSpPr>
            <p:grpSpPr>
              <a:xfrm>
                <a:off x="960" y="1824"/>
                <a:ext cx="1584" cy="1296"/>
                <a:chOff x="960" y="1824"/>
                <a:chExt cx="1584" cy="1296"/>
              </a:xfrm>
            </p:grpSpPr>
            <p:grpSp>
              <p:nvGrpSpPr>
                <p:cNvPr id="56344" name="Group 8"/>
                <p:cNvGrpSpPr/>
                <p:nvPr/>
              </p:nvGrpSpPr>
              <p:grpSpPr>
                <a:xfrm>
                  <a:off x="960" y="1824"/>
                  <a:ext cx="1584" cy="1296"/>
                  <a:chOff x="1872" y="1872"/>
                  <a:chExt cx="1584" cy="1296"/>
                </a:xfrm>
              </p:grpSpPr>
              <p:grpSp>
                <p:nvGrpSpPr>
                  <p:cNvPr id="56346" name="Group 9"/>
                  <p:cNvGrpSpPr/>
                  <p:nvPr/>
                </p:nvGrpSpPr>
                <p:grpSpPr>
                  <a:xfrm>
                    <a:off x="1872" y="1872"/>
                    <a:ext cx="1584" cy="1296"/>
                    <a:chOff x="1872" y="1872"/>
                    <a:chExt cx="1584" cy="1296"/>
                  </a:xfrm>
                </p:grpSpPr>
                <p:sp>
                  <p:nvSpPr>
                    <p:cNvPr id="56348" name="Oval 10"/>
                    <p:cNvSpPr/>
                    <p:nvPr/>
                  </p:nvSpPr>
                  <p:spPr>
                    <a:xfrm>
                      <a:off x="2592" y="1872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49" name="Oval 11"/>
                    <p:cNvSpPr/>
                    <p:nvPr/>
                  </p:nvSpPr>
                  <p:spPr>
                    <a:xfrm>
                      <a:off x="2160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0" name="Oval 12"/>
                    <p:cNvSpPr/>
                    <p:nvPr/>
                  </p:nvSpPr>
                  <p:spPr>
                    <a:xfrm>
                      <a:off x="3024" y="2400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1" name="Oval 13"/>
                    <p:cNvSpPr/>
                    <p:nvPr/>
                  </p:nvSpPr>
                  <p:spPr>
                    <a:xfrm>
                      <a:off x="187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2" name="Oval 14"/>
                    <p:cNvSpPr/>
                    <p:nvPr/>
                  </p:nvSpPr>
                  <p:spPr>
                    <a:xfrm>
                      <a:off x="2400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3" name="Oval 15"/>
                    <p:cNvSpPr/>
                    <p:nvPr/>
                  </p:nvSpPr>
                  <p:spPr>
                    <a:xfrm>
                      <a:off x="2784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4" name="Oval 16"/>
                    <p:cNvSpPr/>
                    <p:nvPr/>
                  </p:nvSpPr>
                  <p:spPr>
                    <a:xfrm>
                      <a:off x="3312" y="3024"/>
                      <a:ext cx="144" cy="14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>
                  </p:spPr>
                  <p:txBody>
                    <a:bodyPr wrap="none" anchor="ctr" anchorCtr="0"/>
                    <a:p>
                      <a:endParaRPr dirty="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56355" name="Line 17"/>
                    <p:cNvSpPr/>
                    <p:nvPr/>
                  </p:nvSpPr>
                  <p:spPr>
                    <a:xfrm flipH="1">
                      <a:off x="2282" y="2000"/>
                      <a:ext cx="321" cy="411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56" name="Line 18"/>
                    <p:cNvSpPr/>
                    <p:nvPr/>
                  </p:nvSpPr>
                  <p:spPr>
                    <a:xfrm flipH="1">
                      <a:off x="1969" y="2534"/>
                      <a:ext cx="214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57" name="Line 19"/>
                    <p:cNvSpPr/>
                    <p:nvPr/>
                  </p:nvSpPr>
                  <p:spPr>
                    <a:xfrm>
                      <a:off x="2726" y="2000"/>
                      <a:ext cx="321" cy="427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58" name="Line 20"/>
                    <p:cNvSpPr/>
                    <p:nvPr/>
                  </p:nvSpPr>
                  <p:spPr>
                    <a:xfrm flipH="1">
                      <a:off x="2866" y="2526"/>
                      <a:ext cx="198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59" name="Line 21"/>
                    <p:cNvSpPr/>
                    <p:nvPr/>
                  </p:nvSpPr>
                  <p:spPr>
                    <a:xfrm>
                      <a:off x="2274" y="2534"/>
                      <a:ext cx="181" cy="494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  <p:sp>
                  <p:nvSpPr>
                    <p:cNvPr id="56360" name="Line 22"/>
                    <p:cNvSpPr/>
                    <p:nvPr/>
                  </p:nvSpPr>
                  <p:spPr>
                    <a:xfrm>
                      <a:off x="3146" y="2526"/>
                      <a:ext cx="214" cy="502"/>
                    </a:xfrm>
                    <a:prstGeom prst="line">
                      <a:avLst/>
                    </a:prstGeom>
                    <a:ln w="952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triangle" w="med" len="med"/>
                    </a:ln>
                  </p:spPr>
                </p:sp>
              </p:grpSp>
              <p:sp>
                <p:nvSpPr>
                  <p:cNvPr id="56347" name="Oval 23"/>
                  <p:cNvSpPr/>
                  <p:nvPr/>
                </p:nvSpPr>
                <p:spPr>
                  <a:xfrm>
                    <a:off x="2592" y="1872"/>
                    <a:ext cx="144" cy="144"/>
                  </a:xfrm>
                  <a:prstGeom prst="ellipse">
                    <a:avLst/>
                  </a:prstGeom>
                  <a:solidFill>
                    <a:srgbClr val="FF33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 wrap="none" anchor="ctr" anchorCtr="0"/>
                  <a:p>
                    <a:endParaRPr dirty="0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6345" name="Oval 24"/>
                <p:cNvSpPr/>
                <p:nvPr/>
              </p:nvSpPr>
              <p:spPr>
                <a:xfrm>
                  <a:off x="2400" y="2976"/>
                  <a:ext cx="144" cy="144"/>
                </a:xfrm>
                <a:prstGeom prst="ellipse">
                  <a:avLst/>
                </a:prstGeom>
                <a:solidFill>
                  <a:srgbClr val="33CC33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endParaRPr dirty="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6337" name="Text Box 25"/>
              <p:cNvSpPr txBox="1"/>
              <p:nvPr/>
            </p:nvSpPr>
            <p:spPr>
              <a:xfrm>
                <a:off x="1056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2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8" name="Text Box 26"/>
              <p:cNvSpPr txBox="1"/>
              <p:nvPr/>
            </p:nvSpPr>
            <p:spPr>
              <a:xfrm>
                <a:off x="1872" y="2256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3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39" name="Text Box 27"/>
              <p:cNvSpPr txBox="1"/>
              <p:nvPr/>
            </p:nvSpPr>
            <p:spPr>
              <a:xfrm>
                <a:off x="76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4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0" name="Text Box 28"/>
              <p:cNvSpPr txBox="1"/>
              <p:nvPr/>
            </p:nvSpPr>
            <p:spPr>
              <a:xfrm>
                <a:off x="1296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5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1" name="Text Box 29"/>
              <p:cNvSpPr txBox="1"/>
              <p:nvPr/>
            </p:nvSpPr>
            <p:spPr>
              <a:xfrm>
                <a:off x="1488" y="1728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1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2" name="Text Box 30"/>
              <p:cNvSpPr txBox="1"/>
              <p:nvPr/>
            </p:nvSpPr>
            <p:spPr>
              <a:xfrm>
                <a:off x="1711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6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56343" name="Text Box 31"/>
              <p:cNvSpPr txBox="1"/>
              <p:nvPr/>
            </p:nvSpPr>
            <p:spPr>
              <a:xfrm>
                <a:off x="2208" y="2832"/>
                <a:ext cx="221" cy="28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r>
                  <a:rPr>
                    <a:solidFill>
                      <a:schemeClr val="tx1"/>
                    </a:solidFill>
                    <a:latin typeface="Tahoma" panose="020B0604030504040204" pitchFamily="34" charset="0"/>
                  </a:rPr>
                  <a:t>7</a:t>
                </a:r>
                <a:endParaRPr>
                  <a:solidFill>
                    <a:schemeClr val="tx1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56333" name="Oval 32"/>
            <p:cNvSpPr/>
            <p:nvPr/>
          </p:nvSpPr>
          <p:spPr>
            <a:xfrm>
              <a:off x="1248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6334" name="Oval 33"/>
            <p:cNvSpPr/>
            <p:nvPr/>
          </p:nvSpPr>
          <p:spPr>
            <a:xfrm>
              <a:off x="1680" y="1824"/>
              <a:ext cx="144" cy="144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56335" name="Oval 34"/>
            <p:cNvSpPr/>
            <p:nvPr/>
          </p:nvSpPr>
          <p:spPr>
            <a:xfrm>
              <a:off x="2112" y="2352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6326" name="Oval 35"/>
          <p:cNvSpPr/>
          <p:nvPr/>
        </p:nvSpPr>
        <p:spPr>
          <a:xfrm>
            <a:off x="15240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27" name="Oval 36"/>
          <p:cNvSpPr/>
          <p:nvPr/>
        </p:nvSpPr>
        <p:spPr>
          <a:xfrm>
            <a:off x="23622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28" name="Oval 37"/>
          <p:cNvSpPr/>
          <p:nvPr/>
        </p:nvSpPr>
        <p:spPr>
          <a:xfrm>
            <a:off x="1981200" y="3733800"/>
            <a:ext cx="228600" cy="2286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29" name="Oval 38"/>
          <p:cNvSpPr/>
          <p:nvPr/>
        </p:nvSpPr>
        <p:spPr>
          <a:xfrm>
            <a:off x="3352800" y="3733800"/>
            <a:ext cx="228600" cy="2286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30" name="Oval 39"/>
          <p:cNvSpPr/>
          <p:nvPr/>
        </p:nvSpPr>
        <p:spPr>
          <a:xfrm>
            <a:off x="2971800" y="47244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  <p:sp>
        <p:nvSpPr>
          <p:cNvPr id="56331" name="Oval 40"/>
          <p:cNvSpPr/>
          <p:nvPr/>
        </p:nvSpPr>
        <p:spPr>
          <a:xfrm>
            <a:off x="3810000" y="4724400"/>
            <a:ext cx="228600" cy="2286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rgbClr val="33CC33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endParaRPr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Rectangle 2"/>
          <p:cNvSpPr>
            <a:spLocks noGrp="1"/>
          </p:cNvSpPr>
          <p:nvPr>
            <p:ph type="title" hasCustomPrompt="1"/>
          </p:nvPr>
        </p:nvSpPr>
        <p:spPr>
          <a:xfrm>
            <a:off x="685800" y="669925"/>
            <a:ext cx="77724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Breadth-first search (Analysis)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idx="1" hasCustomPrompt="1"/>
          </p:nvPr>
        </p:nvSpPr>
        <p:spPr>
          <a:xfrm>
            <a:off x="533400" y="1736725"/>
            <a:ext cx="8077200" cy="4572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Breadth-first search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Complete </a:t>
            </a:r>
            <a:r>
              <a:rPr lang="en-US" altLang="zh-TW">
                <a:solidFill>
                  <a:srgbClr val="1D0401"/>
                </a:solidFill>
                <a:latin typeface="Times New Roman" panose="02020603050405020304" pitchFamily="18" charset="0"/>
              </a:rPr>
              <a:t>–</a:t>
            </a:r>
            <a:r>
              <a:rPr lang="en-US" altLang="zh-TW">
                <a:solidFill>
                  <a:srgbClr val="1D0401"/>
                </a:solidFill>
              </a:rPr>
              <a:t> find the solution eventually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Optimal, </a:t>
            </a:r>
            <a:r>
              <a:rPr>
                <a:solidFill>
                  <a:srgbClr val="0C0C12"/>
                </a:solidFill>
              </a:rPr>
              <a:t>if step cost is 1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>
              <a:buNone/>
            </a:pPr>
            <a:r>
              <a:rPr lang="en-US" altLang="zh-TW">
                <a:solidFill>
                  <a:srgbClr val="1D0401"/>
                </a:solidFill>
              </a:rPr>
              <a:t>The disadvantage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if the branching factor of a node is large,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for even small instances (e.g., chess)</a:t>
            </a:r>
            <a:endParaRPr lang="zh-TW" altLang="en-US" dirty="0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the </a:t>
            </a:r>
            <a:r>
              <a:rPr lang="en-US" altLang="zh-TW" b="1" i="1">
                <a:solidFill>
                  <a:srgbClr val="1D0401"/>
                </a:solidFill>
              </a:rPr>
              <a:t>space complexity</a:t>
            </a:r>
            <a:r>
              <a:rPr lang="en-US" altLang="zh-TW">
                <a:solidFill>
                  <a:srgbClr val="1D0401"/>
                </a:solidFill>
              </a:rPr>
              <a:t> and the </a:t>
            </a:r>
            <a:r>
              <a:rPr lang="en-US" altLang="zh-TW" b="1" i="1">
                <a:solidFill>
                  <a:srgbClr val="1D0401"/>
                </a:solidFill>
              </a:rPr>
              <a:t>time complexity</a:t>
            </a:r>
            <a:r>
              <a:rPr lang="en-US" altLang="zh-TW">
                <a:solidFill>
                  <a:srgbClr val="1D0401"/>
                </a:solidFill>
              </a:rPr>
              <a:t> are enormous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sz="4000"/>
              <a:t>Properties of breadth-first search</a:t>
            </a:r>
            <a:endParaRPr sz="4000"/>
          </a:p>
        </p:txBody>
      </p:sp>
      <p:sp>
        <p:nvSpPr>
          <p:cNvPr id="58371" name="Rectangle 3"/>
          <p:cNvSpPr>
            <a:spLocks noGrp="1"/>
          </p:cNvSpPr>
          <p:nvPr>
            <p:ph idx="1" hasCustomPrompt="1"/>
          </p:nvPr>
        </p:nvSpPr>
        <p:spPr/>
        <p:txBody>
          <a:bodyPr vert="horz" wrap="square" lIns="91440" tIns="45720" rIns="91440" bIns="45720" anchor="t" anchorCtr="0"/>
          <a:p>
            <a:pPr eaLnBrk="1" hangingPunct="1">
              <a:lnSpc>
                <a:spcPct val="90000"/>
              </a:lnSpc>
            </a:pPr>
            <a:r>
              <a:rPr sz="2400" u="sng">
                <a:solidFill>
                  <a:srgbClr val="1D0401"/>
                </a:solidFill>
              </a:rPr>
              <a:t>Complete?</a:t>
            </a:r>
            <a:r>
              <a:rPr sz="2400">
                <a:solidFill>
                  <a:srgbClr val="1D0401"/>
                </a:solidFill>
              </a:rPr>
              <a:t> Yes (if </a:t>
            </a:r>
            <a:r>
              <a:rPr sz="2400" i="1">
                <a:solidFill>
                  <a:srgbClr val="1D0401"/>
                </a:solidFill>
              </a:rPr>
              <a:t>b</a:t>
            </a:r>
            <a:r>
              <a:rPr sz="2400">
                <a:solidFill>
                  <a:srgbClr val="1D0401"/>
                </a:solidFill>
              </a:rPr>
              <a:t> is finite)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sz="2400" u="sng">
                <a:solidFill>
                  <a:srgbClr val="1D0401"/>
                </a:solidFill>
              </a:rPr>
              <a:t>Time?</a:t>
            </a:r>
            <a:r>
              <a:rPr sz="2400">
                <a:solidFill>
                  <a:srgbClr val="1D0401"/>
                </a:solidFill>
              </a:rPr>
              <a:t> </a:t>
            </a:r>
            <a:r>
              <a:rPr sz="2400" i="1">
                <a:solidFill>
                  <a:srgbClr val="1D0401"/>
                </a:solidFill>
              </a:rPr>
              <a:t>1+b+b</a:t>
            </a:r>
            <a:r>
              <a:rPr sz="2400" i="1" baseline="30000">
                <a:solidFill>
                  <a:srgbClr val="1D0401"/>
                </a:solidFill>
              </a:rPr>
              <a:t>2</a:t>
            </a:r>
            <a:r>
              <a:rPr sz="2400" i="1">
                <a:solidFill>
                  <a:srgbClr val="1D0401"/>
                </a:solidFill>
              </a:rPr>
              <a:t>+b</a:t>
            </a:r>
            <a:r>
              <a:rPr sz="2400" i="1" baseline="30000">
                <a:solidFill>
                  <a:srgbClr val="1D0401"/>
                </a:solidFill>
              </a:rPr>
              <a:t>3</a:t>
            </a:r>
            <a:r>
              <a:rPr sz="2400">
                <a:solidFill>
                  <a:srgbClr val="1D0401"/>
                </a:solidFill>
              </a:rPr>
              <a:t>+</a:t>
            </a:r>
            <a:r>
              <a:rPr sz="2400">
                <a:solidFill>
                  <a:srgbClr val="1D0401"/>
                </a:solidFill>
                <a:latin typeface="Times New Roman" panose="02020603050405020304" pitchFamily="18" charset="0"/>
              </a:rPr>
              <a:t>…</a:t>
            </a:r>
            <a:r>
              <a:rPr sz="2400">
                <a:solidFill>
                  <a:srgbClr val="1D0401"/>
                </a:solidFill>
              </a:rPr>
              <a:t> +</a:t>
            </a:r>
            <a:r>
              <a:rPr sz="2400" i="1" dirty="0" err="1">
                <a:solidFill>
                  <a:srgbClr val="1D0401"/>
                </a:solidFill>
              </a:rPr>
              <a:t>b</a:t>
            </a:r>
            <a:r>
              <a:rPr sz="2400" i="1" baseline="30000" dirty="0" err="1">
                <a:solidFill>
                  <a:srgbClr val="1D0401"/>
                </a:solidFill>
              </a:rPr>
              <a:t>d</a:t>
            </a:r>
            <a:r>
              <a:rPr sz="2400">
                <a:solidFill>
                  <a:srgbClr val="1D0401"/>
                </a:solidFill>
              </a:rPr>
              <a:t> = </a:t>
            </a:r>
            <a:r>
              <a:rPr sz="2400" i="1">
                <a:solidFill>
                  <a:srgbClr val="1D0401"/>
                </a:solidFill>
              </a:rPr>
              <a:t>b(b</a:t>
            </a:r>
            <a:r>
              <a:rPr sz="2400" i="1" baseline="30000">
                <a:solidFill>
                  <a:srgbClr val="1D0401"/>
                </a:solidFill>
              </a:rPr>
              <a:t>d</a:t>
            </a:r>
            <a:r>
              <a:rPr sz="2400" i="1">
                <a:solidFill>
                  <a:srgbClr val="1D0401"/>
                </a:solidFill>
              </a:rPr>
              <a:t>-1</a:t>
            </a:r>
            <a:r>
              <a:rPr sz="2400">
                <a:solidFill>
                  <a:srgbClr val="1D0401"/>
                </a:solidFill>
              </a:rPr>
              <a:t>) = O(b</a:t>
            </a:r>
            <a:r>
              <a:rPr sz="2400" baseline="30000">
                <a:solidFill>
                  <a:srgbClr val="1D0401"/>
                </a:solidFill>
              </a:rPr>
              <a:t>d+1</a:t>
            </a:r>
            <a:r>
              <a:rPr sz="2400">
                <a:solidFill>
                  <a:srgbClr val="1D0401"/>
                </a:solidFill>
              </a:rPr>
              <a:t>)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sz="2400" u="sng">
                <a:solidFill>
                  <a:srgbClr val="1D0401"/>
                </a:solidFill>
              </a:rPr>
              <a:t>Space?</a:t>
            </a:r>
            <a:r>
              <a:rPr sz="2400">
                <a:solidFill>
                  <a:srgbClr val="1D0401"/>
                </a:solidFill>
              </a:rPr>
              <a:t> </a:t>
            </a:r>
            <a:r>
              <a:rPr sz="2400" i="1">
                <a:solidFill>
                  <a:srgbClr val="1D0401"/>
                </a:solidFill>
              </a:rPr>
              <a:t>O(b</a:t>
            </a:r>
            <a:r>
              <a:rPr sz="2400" i="1" baseline="30000">
                <a:solidFill>
                  <a:srgbClr val="1D0401"/>
                </a:solidFill>
              </a:rPr>
              <a:t>d+1</a:t>
            </a:r>
            <a:r>
              <a:rPr sz="2400" i="1">
                <a:solidFill>
                  <a:srgbClr val="1D0401"/>
                </a:solidFill>
              </a:rPr>
              <a:t>)</a:t>
            </a:r>
            <a:r>
              <a:rPr sz="2400">
                <a:solidFill>
                  <a:srgbClr val="1D0401"/>
                </a:solidFill>
              </a:rPr>
              <a:t> (keeps every node in memory)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sz="2400" u="sng">
                <a:solidFill>
                  <a:srgbClr val="1D0401"/>
                </a:solidFill>
              </a:rPr>
              <a:t>Optimal?</a:t>
            </a:r>
            <a:r>
              <a:rPr sz="2400">
                <a:solidFill>
                  <a:srgbClr val="1D0401"/>
                </a:solidFill>
              </a:rPr>
              <a:t> Yes (if cost = 1 per step)
</a:t>
            </a: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sz="24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sz="2400">
                <a:solidFill>
                  <a:srgbClr val="1D0401"/>
                </a:solidFill>
              </a:rPr>
              <a:t>Space is the bigger problem (more than time)</a:t>
            </a:r>
            <a:r>
              <a:rPr sz="2800">
                <a:solidFill>
                  <a:srgbClr val="1D0401"/>
                </a:solidFill>
              </a:rPr>
              <a:t>
</a:t>
            </a:r>
            <a:endParaRPr sz="2800">
              <a:solidFill>
                <a:srgbClr val="1D0401"/>
              </a:solidFill>
            </a:endParaRPr>
          </a:p>
          <a:p>
            <a:pPr eaLnBrk="1" hangingPunct="1">
              <a:lnSpc>
                <a:spcPct val="90000"/>
              </a:lnSpc>
            </a:pPr>
            <a:endParaRPr sz="280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2"/>
          <p:cNvSpPr>
            <a:spLocks noGrp="1"/>
          </p:cNvSpPr>
          <p:nvPr>
            <p:ph type="title" hasCustomPrompt="1"/>
          </p:nvPr>
        </p:nvSpPr>
        <p:spPr>
          <a:xfrm>
            <a:off x="381000" y="609600"/>
            <a:ext cx="8305800" cy="11430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Breadth-first search (Analysis)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59395" name="Rectangle 3"/>
          <p:cNvSpPr>
            <a:spLocks noGrp="1"/>
          </p:cNvSpPr>
          <p:nvPr>
            <p:ph idx="1" hasCustomPrompt="1"/>
          </p:nvPr>
        </p:nvSpPr>
        <p:spPr>
          <a:xfrm>
            <a:off x="685800" y="1600200"/>
            <a:ext cx="7772400" cy="4114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 sz="2000">
                <a:solidFill>
                  <a:srgbClr val="1D0401"/>
                </a:solidFill>
              </a:rPr>
              <a:t>assuming 10000 nodes can be processed per second, each with 1000 bytes of storage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pic>
        <p:nvPicPr>
          <p:cNvPr id="5939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43200"/>
            <a:ext cx="9144000" cy="3552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Rectangle 2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r>
              <a:rPr lang="en-US" altLang="zh-TW">
                <a:solidFill>
                  <a:srgbClr val="1D0401"/>
                </a:solidFill>
              </a:rPr>
              <a:t>Uniform cost search </a:t>
            </a:r>
            <a:endParaRPr lang="zh-TW" altLang="en-US" dirty="0">
              <a:solidFill>
                <a:srgbClr val="1D0401"/>
              </a:solidFill>
            </a:endParaRPr>
          </a:p>
        </p:txBody>
      </p:sp>
      <p:sp>
        <p:nvSpPr>
          <p:cNvPr id="60419" name="Rectangle 3"/>
          <p:cNvSpPr>
            <a:spLocks noGrp="1"/>
          </p:cNvSpPr>
          <p:nvPr>
            <p:ph idx="1" hasCustomPrompt="1"/>
          </p:nvPr>
        </p:nvSpPr>
        <p:spPr>
          <a:xfrm>
            <a:off x="304800" y="1676400"/>
            <a:ext cx="8610600" cy="44958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TW" b="1">
                <a:solidFill>
                  <a:srgbClr val="1D0401"/>
                </a:solidFill>
              </a:rPr>
              <a:t>Breadth-first</a:t>
            </a:r>
            <a:r>
              <a:rPr lang="en-US" altLang="zh-TW">
                <a:solidFill>
                  <a:srgbClr val="1D0401"/>
                </a:solidFill>
              </a:rPr>
              <a:t> finds the shallowest goal state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but not necessarily be the least-cost solution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work only if all step costs are equal </a:t>
            </a:r>
            <a:endParaRPr lang="en-US" altLang="zh-TW" b="1">
              <a:solidFill>
                <a:srgbClr val="1D0401"/>
              </a:solidFill>
            </a:endParaRPr>
          </a:p>
          <a:p>
            <a:pPr eaLnBrk="1" hangingPunct="1"/>
            <a:r>
              <a:rPr lang="en-US" altLang="zh-TW" b="1">
                <a:solidFill>
                  <a:srgbClr val="1D0401"/>
                </a:solidFill>
              </a:rPr>
              <a:t>Uniform cost search</a:t>
            </a:r>
            <a:r>
              <a:rPr lang="en-US" altLang="zh-TW">
                <a:solidFill>
                  <a:srgbClr val="1D0401"/>
                </a:solidFill>
              </a:rPr>
              <a:t> </a:t>
            </a:r>
            <a:endParaRPr lang="en-US" altLang="zh-TW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modifies breadth-first strategy </a:t>
            </a:r>
            <a:endParaRPr lang="en-US" altLang="zh-TW">
              <a:solidFill>
                <a:srgbClr val="1D0401"/>
              </a:solidFill>
            </a:endParaRPr>
          </a:p>
          <a:p>
            <a:pPr lvl="2" eaLnBrk="1" hangingPunct="1"/>
            <a:r>
              <a:rPr lang="en-US" altLang="zh-TW">
                <a:solidFill>
                  <a:srgbClr val="1D0401"/>
                </a:solidFill>
              </a:rPr>
              <a:t>by </a:t>
            </a:r>
            <a:r>
              <a:rPr lang="en-US" altLang="zh-TW" u="sng">
                <a:solidFill>
                  <a:srgbClr val="1D0401"/>
                </a:solidFill>
              </a:rPr>
              <a:t>always expanding the lowest-cost node</a:t>
            </a:r>
            <a:endParaRPr lang="en-US" altLang="zh-TW" u="sng">
              <a:solidFill>
                <a:srgbClr val="1D0401"/>
              </a:solidFill>
            </a:endParaRPr>
          </a:p>
          <a:p>
            <a:pPr lvl="1" eaLnBrk="1" hangingPunct="1"/>
            <a:r>
              <a:rPr lang="en-US" altLang="zh-TW">
                <a:solidFill>
                  <a:srgbClr val="1D0401"/>
                </a:solidFill>
              </a:rPr>
              <a:t>The lowest-cost node is measured by the path cost </a:t>
            </a:r>
            <a:r>
              <a:rPr lang="en-US" altLang="zh-TW" i="1" dirty="0" err="1">
                <a:solidFill>
                  <a:srgbClr val="1D0401"/>
                </a:solidFill>
              </a:rPr>
              <a:t>g(n</a:t>
            </a:r>
            <a:r>
              <a:rPr lang="en-US" altLang="zh-TW" i="1">
                <a:solidFill>
                  <a:srgbClr val="1D0401"/>
                </a:solidFill>
              </a:rPr>
              <a:t>)</a:t>
            </a:r>
            <a:endParaRPr lang="zh-TW" altLang="en-US" dirty="0">
              <a:solidFill>
                <a:srgbClr val="1D040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1981200"/>
            <a:ext cx="7314565" cy="4114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st Modern">
  <a:themeElements>
    <a:clrScheme name="Post Modern 1">
      <a:dk1>
        <a:srgbClr val="8383AD"/>
      </a:dk1>
      <a:lt1>
        <a:srgbClr val="FEFED6"/>
      </a:lt1>
      <a:dk2>
        <a:srgbClr val="404176"/>
      </a:dk2>
      <a:lt2>
        <a:srgbClr val="969696"/>
      </a:lt2>
      <a:accent1>
        <a:srgbClr val="BABE90"/>
      </a:accent1>
      <a:accent2>
        <a:srgbClr val="666699"/>
      </a:accent2>
      <a:accent3>
        <a:srgbClr val="FEFEE8"/>
      </a:accent3>
      <a:accent4>
        <a:srgbClr val="6F6F93"/>
      </a:accent4>
      <a:accent5>
        <a:srgbClr val="D9DBC6"/>
      </a:accent5>
      <a:accent6>
        <a:srgbClr val="5C5C8A"/>
      </a:accent6>
      <a:hlink>
        <a:srgbClr val="C09E4A"/>
      </a:hlink>
      <a:folHlink>
        <a:srgbClr val="006666"/>
      </a:folHlink>
    </a:clrScheme>
    <a:fontScheme name="Post Moder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rgbClr val="1D0401"/>
            </a:solidFill>
            <a:effectLst/>
            <a:latin typeface="Times New Roman" panose="02020603050405020304" pitchFamily="18" charset="0"/>
            <a:ea typeface="PMingLiU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rgbClr val="1D0401"/>
            </a:solidFill>
            <a:effectLst/>
            <a:latin typeface="Times New Roman" panose="02020603050405020304" pitchFamily="18" charset="0"/>
            <a:ea typeface="PMingLiU" panose="02020500000000000000" pitchFamily="18" charset="-120"/>
          </a:defRPr>
        </a:defPPr>
      </a:lstStyle>
    </a:lnDef>
  </a:objectDefaults>
  <a:extraClrSchemeLst>
    <a:extraClrScheme>
      <a:clrScheme name="Post Modern 1">
        <a:dk1>
          <a:srgbClr val="8383AD"/>
        </a:dk1>
        <a:lt1>
          <a:srgbClr val="FEFED6"/>
        </a:lt1>
        <a:dk2>
          <a:srgbClr val="404176"/>
        </a:dk2>
        <a:lt2>
          <a:srgbClr val="969696"/>
        </a:lt2>
        <a:accent1>
          <a:srgbClr val="BABE90"/>
        </a:accent1>
        <a:accent2>
          <a:srgbClr val="666699"/>
        </a:accent2>
        <a:accent3>
          <a:srgbClr val="FEFEE8"/>
        </a:accent3>
        <a:accent4>
          <a:srgbClr val="6F6F93"/>
        </a:accent4>
        <a:accent5>
          <a:srgbClr val="D9DBC6"/>
        </a:accent5>
        <a:accent6>
          <a:srgbClr val="5C5C8A"/>
        </a:accent6>
        <a:hlink>
          <a:srgbClr val="C09E4A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2">
        <a:dk1>
          <a:srgbClr val="8383AD"/>
        </a:dk1>
        <a:lt1>
          <a:srgbClr val="FFFFFF"/>
        </a:lt1>
        <a:dk2>
          <a:srgbClr val="404176"/>
        </a:dk2>
        <a:lt2>
          <a:srgbClr val="969696"/>
        </a:lt2>
        <a:accent1>
          <a:srgbClr val="BABE90"/>
        </a:accent1>
        <a:accent2>
          <a:srgbClr val="666699"/>
        </a:accent2>
        <a:accent3>
          <a:srgbClr val="FFFFFF"/>
        </a:accent3>
        <a:accent4>
          <a:srgbClr val="6F6F93"/>
        </a:accent4>
        <a:accent5>
          <a:srgbClr val="D9DBC6"/>
        </a:accent5>
        <a:accent6>
          <a:srgbClr val="5C5C8A"/>
        </a:accent6>
        <a:hlink>
          <a:srgbClr val="C09E4A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3">
        <a:dk1>
          <a:srgbClr val="4D4D4D"/>
        </a:dk1>
        <a:lt1>
          <a:srgbClr val="FFFFFF"/>
        </a:lt1>
        <a:dk2>
          <a:srgbClr val="000000"/>
        </a:dk2>
        <a:lt2>
          <a:srgbClr val="969696"/>
        </a:lt2>
        <a:accent1>
          <a:srgbClr val="DDDDDD"/>
        </a:accent1>
        <a:accent2>
          <a:srgbClr val="5F5F5F"/>
        </a:accent2>
        <a:accent3>
          <a:srgbClr val="FFFFFF"/>
        </a:accent3>
        <a:accent4>
          <a:srgbClr val="404040"/>
        </a:accent4>
        <a:accent5>
          <a:srgbClr val="EBEBEB"/>
        </a:accent5>
        <a:accent6>
          <a:srgbClr val="555555"/>
        </a:accent6>
        <a:hlink>
          <a:srgbClr val="C0C0C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4">
        <a:dk1>
          <a:srgbClr val="424262"/>
        </a:dk1>
        <a:lt1>
          <a:srgbClr val="FFFFFF"/>
        </a:lt1>
        <a:dk2>
          <a:srgbClr val="22659C"/>
        </a:dk2>
        <a:lt2>
          <a:srgbClr val="A4AEC2"/>
        </a:lt2>
        <a:accent1>
          <a:srgbClr val="B1C7E7"/>
        </a:accent1>
        <a:accent2>
          <a:srgbClr val="494983"/>
        </a:accent2>
        <a:accent3>
          <a:srgbClr val="FFFFFF"/>
        </a:accent3>
        <a:accent4>
          <a:srgbClr val="373753"/>
        </a:accent4>
        <a:accent5>
          <a:srgbClr val="D5E0F1"/>
        </a:accent5>
        <a:accent6>
          <a:srgbClr val="414176"/>
        </a:accent6>
        <a:hlink>
          <a:srgbClr val="6EADC4"/>
        </a:hlink>
        <a:folHlink>
          <a:srgbClr val="3E688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5">
        <a:dk1>
          <a:srgbClr val="000000"/>
        </a:dk1>
        <a:lt1>
          <a:srgbClr val="FFFFFF"/>
        </a:lt1>
        <a:dk2>
          <a:srgbClr val="404176"/>
        </a:dk2>
        <a:lt2>
          <a:srgbClr val="969696"/>
        </a:lt2>
        <a:accent1>
          <a:srgbClr val="B4CD81"/>
        </a:accent1>
        <a:accent2>
          <a:srgbClr val="717EB5"/>
        </a:accent2>
        <a:accent3>
          <a:srgbClr val="FFFFFF"/>
        </a:accent3>
        <a:accent4>
          <a:srgbClr val="000000"/>
        </a:accent4>
        <a:accent5>
          <a:srgbClr val="D6E3C1"/>
        </a:accent5>
        <a:accent6>
          <a:srgbClr val="6672A4"/>
        </a:accent6>
        <a:hlink>
          <a:srgbClr val="D793C2"/>
        </a:hlink>
        <a:folHlink>
          <a:srgbClr val="8267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6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B4CD81"/>
        </a:accent1>
        <a:accent2>
          <a:srgbClr val="DEA45E"/>
        </a:accent2>
        <a:accent3>
          <a:srgbClr val="FFFFFF"/>
        </a:accent3>
        <a:accent4>
          <a:srgbClr val="000000"/>
        </a:accent4>
        <a:accent5>
          <a:srgbClr val="D6E3C1"/>
        </a:accent5>
        <a:accent6>
          <a:srgbClr val="C99454"/>
        </a:accent6>
        <a:hlink>
          <a:srgbClr val="D793C2"/>
        </a:hlink>
        <a:folHlink>
          <a:srgbClr val="A08BB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st Modern 7">
        <a:dk1>
          <a:srgbClr val="111111"/>
        </a:dk1>
        <a:lt1>
          <a:srgbClr val="FAF5D2"/>
        </a:lt1>
        <a:dk2>
          <a:srgbClr val="4D4D4D"/>
        </a:dk2>
        <a:lt2>
          <a:srgbClr val="D0C59E"/>
        </a:lt2>
        <a:accent1>
          <a:srgbClr val="BABE90"/>
        </a:accent1>
        <a:accent2>
          <a:srgbClr val="666699"/>
        </a:accent2>
        <a:accent3>
          <a:srgbClr val="B2B2B2"/>
        </a:accent3>
        <a:accent4>
          <a:srgbClr val="D6D1B3"/>
        </a:accent4>
        <a:accent5>
          <a:srgbClr val="D9DBC6"/>
        </a:accent5>
        <a:accent6>
          <a:srgbClr val="5C5C8A"/>
        </a:accent6>
        <a:hlink>
          <a:srgbClr val="C09E4A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سمة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ost Modern 1">
    <a:dk1>
      <a:srgbClr val="8383AD"/>
    </a:dk1>
    <a:lt1>
      <a:srgbClr val="FEFED6"/>
    </a:lt1>
    <a:dk2>
      <a:srgbClr val="404176"/>
    </a:dk2>
    <a:lt2>
      <a:srgbClr val="969696"/>
    </a:lt2>
    <a:accent1>
      <a:srgbClr val="BABE90"/>
    </a:accent1>
    <a:accent2>
      <a:srgbClr val="666699"/>
    </a:accent2>
    <a:accent3>
      <a:srgbClr val="FEFEE8"/>
    </a:accent3>
    <a:accent4>
      <a:srgbClr val="6F6F93"/>
    </a:accent4>
    <a:accent5>
      <a:srgbClr val="D9DBC6"/>
    </a:accent5>
    <a:accent6>
      <a:srgbClr val="5C5C8A"/>
    </a:accent6>
    <a:hlink>
      <a:srgbClr val="C09E4A"/>
    </a:hlink>
    <a:folHlink>
      <a:srgbClr val="00666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Designs\Post Modern.pot</Template>
  <TotalTime>0</TotalTime>
  <Words>26605</Words>
  <Application>WPS Presentation</Application>
  <PresentationFormat>On-screen Show</PresentationFormat>
  <Paragraphs>2233</Paragraphs>
  <Slides>149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69" baseType="lpstr">
      <vt:lpstr>Arial</vt:lpstr>
      <vt:lpstr>SimSun</vt:lpstr>
      <vt:lpstr>Wingdings</vt:lpstr>
      <vt:lpstr>Times New Roman</vt:lpstr>
      <vt:lpstr>PMingLiU</vt:lpstr>
      <vt:lpstr>Arial Narrow</vt:lpstr>
      <vt:lpstr>Microsoft YaHei</vt:lpstr>
      <vt:lpstr>Arial Unicode MS</vt:lpstr>
      <vt:lpstr>Calibri</vt:lpstr>
      <vt:lpstr>Century</vt:lpstr>
      <vt:lpstr>Arial Black</vt:lpstr>
      <vt:lpstr>Tahoma</vt:lpstr>
      <vt:lpstr>Arial</vt:lpstr>
      <vt:lpstr>Arial MT</vt:lpstr>
      <vt:lpstr>Times New Roman</vt:lpstr>
      <vt:lpstr>Cambria</vt:lpstr>
      <vt:lpstr>Microsoft Sans Serif</vt:lpstr>
      <vt:lpstr>Tahoma</vt:lpstr>
      <vt:lpstr>Symbol</vt:lpstr>
      <vt:lpstr>Post Modern</vt:lpstr>
      <vt:lpstr>Unit 2</vt:lpstr>
      <vt:lpstr>Problem-solving agent</vt:lpstr>
      <vt:lpstr>Building goal-based agents</vt:lpstr>
      <vt:lpstr>Goal formulation</vt:lpstr>
      <vt:lpstr>Problem formulation</vt:lpstr>
      <vt:lpstr>Search</vt:lpstr>
      <vt:lpstr>Search algorithm </vt:lpstr>
      <vt:lpstr>PowerPoint 演示文稿</vt:lpstr>
      <vt:lpstr>Well-defined problems and solutions </vt:lpstr>
      <vt:lpstr>Well-defined problems and solutions </vt:lpstr>
      <vt:lpstr>Well-defined problems and solutions</vt:lpstr>
      <vt:lpstr>Well-defined problems and solutions</vt:lpstr>
      <vt:lpstr>Well-defined problems and solutions</vt:lpstr>
      <vt:lpstr>Outline</vt:lpstr>
      <vt:lpstr>Problem solving</vt:lpstr>
      <vt:lpstr>Example: Travelling in Romania</vt:lpstr>
      <vt:lpstr>Example: Travelling in Romania</vt:lpstr>
      <vt:lpstr>Example: Travelling in Romania</vt:lpstr>
      <vt:lpstr>Example: Travelling in Romania</vt:lpstr>
      <vt:lpstr>Example: Travelling in Romania</vt:lpstr>
      <vt:lpstr>Problem types</vt:lpstr>
      <vt:lpstr>Example: vacuum-cleaner world</vt:lpstr>
      <vt:lpstr>Example: vacuum-cleaner world</vt:lpstr>
      <vt:lpstr>Example: vacuum-cleaner world</vt:lpstr>
      <vt:lpstr>Example: vacuum-cleaner world</vt:lpstr>
      <vt:lpstr>Example: vacuum-cleaner world</vt:lpstr>
      <vt:lpstr>Example: vacuum-cleaner world</vt:lpstr>
      <vt:lpstr>Single-state problem formulation</vt:lpstr>
      <vt:lpstr>Single-state problem formulation</vt:lpstr>
      <vt:lpstr>Selecting a state space</vt:lpstr>
      <vt:lpstr>Example: The 8-puzzle</vt:lpstr>
      <vt:lpstr>Example: The 8-puzzle</vt:lpstr>
      <vt:lpstr>Example: The 8-puzzle</vt:lpstr>
      <vt:lpstr>Example: The 8-puzzle</vt:lpstr>
      <vt:lpstr>Example: The 8-puzzle</vt:lpstr>
      <vt:lpstr>Example: Vacuum-cleaner</vt:lpstr>
      <vt:lpstr>Example: Vacuum-cleaner</vt:lpstr>
      <vt:lpstr>Example: Vacuum-cleaner</vt:lpstr>
      <vt:lpstr>Example: Vacuum-cleaner</vt:lpstr>
      <vt:lpstr>Example: Vacuum-cleaner</vt:lpstr>
      <vt:lpstr>Tree search algorithms</vt:lpstr>
      <vt:lpstr>Tree search: Example</vt:lpstr>
      <vt:lpstr>Tree search: Example</vt:lpstr>
      <vt:lpstr>Tree search: Example</vt:lpstr>
      <vt:lpstr>Implementation: States vs. nodes</vt:lpstr>
      <vt:lpstr>Implementation of search algorithms</vt:lpstr>
      <vt:lpstr>Search strategies</vt:lpstr>
      <vt:lpstr>Uninformed search strategies</vt:lpstr>
      <vt:lpstr>Formulating problems</vt:lpstr>
      <vt:lpstr>Problem-Solving Agents</vt:lpstr>
      <vt:lpstr>Example: Romania</vt:lpstr>
      <vt:lpstr>Example: Romania</vt:lpstr>
      <vt:lpstr>Single-state problem formulation</vt:lpstr>
      <vt:lpstr>Example problems </vt:lpstr>
      <vt:lpstr>Toy problems</vt:lpstr>
      <vt:lpstr>PowerPoint 演示文稿</vt:lpstr>
      <vt:lpstr>The 8-puzzle</vt:lpstr>
      <vt:lpstr>The 8-puzzle</vt:lpstr>
      <vt:lpstr>The 8-queens </vt:lpstr>
      <vt:lpstr>The 8-queens</vt:lpstr>
      <vt:lpstr>The 8-queens</vt:lpstr>
      <vt:lpstr>The 8-queens</vt:lpstr>
      <vt:lpstr>Example: River Crossing</vt:lpstr>
      <vt:lpstr>3.3 Searching for solutions </vt:lpstr>
      <vt:lpstr>3.3 Searching for solutions </vt:lpstr>
      <vt:lpstr>Search tree</vt:lpstr>
      <vt:lpstr>Tree search example</vt:lpstr>
      <vt:lpstr>Tree search example</vt:lpstr>
      <vt:lpstr>Search tree</vt:lpstr>
      <vt:lpstr>Search tree</vt:lpstr>
      <vt:lpstr>Search tree</vt:lpstr>
      <vt:lpstr>PowerPoint 演示文稿</vt:lpstr>
      <vt:lpstr>PowerPoint 演示文稿</vt:lpstr>
      <vt:lpstr>Measuring problem-solving performance</vt:lpstr>
      <vt:lpstr>Measuring problem-solving performance </vt:lpstr>
      <vt:lpstr>Measuring problem-solving performance </vt:lpstr>
      <vt:lpstr>3.4 Uninformed search strategies</vt:lpstr>
      <vt:lpstr>PowerPoint 演示文稿</vt:lpstr>
      <vt:lpstr>PowerPoint 演示文稿</vt:lpstr>
      <vt:lpstr>3.4 Uninformed search strategies</vt:lpstr>
      <vt:lpstr>Uninformed search strategies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Breadth-first search </vt:lpstr>
      <vt:lpstr>Breadth-first search</vt:lpstr>
      <vt:lpstr>Breadth-First Strategy</vt:lpstr>
      <vt:lpstr>Breadth-First Strategy</vt:lpstr>
      <vt:lpstr>Breadth-First Strategy</vt:lpstr>
      <vt:lpstr>Breadth-First Strategy</vt:lpstr>
      <vt:lpstr>Breadth-first search (Analysis)</vt:lpstr>
      <vt:lpstr>Properties of breadth-first search</vt:lpstr>
      <vt:lpstr>Breadth-first search (Analysis) </vt:lpstr>
      <vt:lpstr>Uniform cost search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Uniform cost search</vt:lpstr>
      <vt:lpstr>Uniform-cost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Depth-first search 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 (Analysis)</vt:lpstr>
      <vt:lpstr>Properties of depth-first search</vt:lpstr>
      <vt:lpstr>PowerPoint 演示文稿</vt:lpstr>
      <vt:lpstr>Depth-Limited Strategy</vt:lpstr>
      <vt:lpstr>Depth-limited search </vt:lpstr>
      <vt:lpstr>Depth-limited search </vt:lpstr>
      <vt:lpstr>Iterative deepening search </vt:lpstr>
      <vt:lpstr>Iterative deepening search</vt:lpstr>
      <vt:lpstr>Iterative deepening search (Analysis)</vt:lpstr>
      <vt:lpstr>Properties of iterative deepening search</vt:lpstr>
      <vt:lpstr>Iterative lengthening search</vt:lpstr>
      <vt:lpstr>Bidirectional search</vt:lpstr>
      <vt:lpstr>Bidirectional Strategy</vt:lpstr>
      <vt:lpstr>Bidirectional search</vt:lpstr>
      <vt:lpstr>PowerPoint 演示文稿</vt:lpstr>
      <vt:lpstr>Comparing search strategies </vt:lpstr>
      <vt:lpstr>Avoiding repeated states </vt:lpstr>
      <vt:lpstr>Avoiding repeated states</vt:lpstr>
      <vt:lpstr>Avoiding repeated states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Ch.3 Solving Problems by Searching </dc:title>
  <dc:creator/>
  <cp:lastModifiedBy>Karuna</cp:lastModifiedBy>
  <cp:revision>195</cp:revision>
  <dcterms:created xsi:type="dcterms:W3CDTF">2002-01-13T17:36:00Z</dcterms:created>
  <dcterms:modified xsi:type="dcterms:W3CDTF">2024-03-07T03:48:57Z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9732FFE46CE24198AA7B8DE3ACE1DEFE</vt:lpwstr>
  </property>
  <property fmtid="{D5CDD505-2E9C-101B-9397-08002B2CF9AE}" pid="3" name="KSOProductBuildVer">
    <vt:lpwstr>1033-11.2.0.11225</vt:lpwstr>
  </property>
</Properties>
</file>